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handoutMasterIdLst>
    <p:handoutMasterId r:id="rId51"/>
  </p:handoutMasterIdLst>
  <p:sldIdLst>
    <p:sldId id="256" r:id="rId2"/>
    <p:sldId id="259" r:id="rId3"/>
    <p:sldId id="260" r:id="rId4"/>
    <p:sldId id="313" r:id="rId5"/>
    <p:sldId id="314" r:id="rId6"/>
    <p:sldId id="334" r:id="rId7"/>
    <p:sldId id="266" r:id="rId8"/>
    <p:sldId id="328" r:id="rId9"/>
    <p:sldId id="267" r:id="rId10"/>
    <p:sldId id="274" r:id="rId11"/>
    <p:sldId id="335" r:id="rId12"/>
    <p:sldId id="269" r:id="rId13"/>
    <p:sldId id="270" r:id="rId14"/>
    <p:sldId id="271" r:id="rId15"/>
    <p:sldId id="315" r:id="rId16"/>
    <p:sldId id="333" r:id="rId17"/>
    <p:sldId id="316" r:id="rId18"/>
    <p:sldId id="336" r:id="rId19"/>
    <p:sldId id="317" r:id="rId20"/>
    <p:sldId id="318" r:id="rId21"/>
    <p:sldId id="337" r:id="rId22"/>
    <p:sldId id="282" r:id="rId23"/>
    <p:sldId id="340" r:id="rId24"/>
    <p:sldId id="341" r:id="rId25"/>
    <p:sldId id="342" r:id="rId26"/>
    <p:sldId id="319" r:id="rId27"/>
    <p:sldId id="352" r:id="rId28"/>
    <p:sldId id="320" r:id="rId29"/>
    <p:sldId id="343" r:id="rId30"/>
    <p:sldId id="346" r:id="rId31"/>
    <p:sldId id="344" r:id="rId32"/>
    <p:sldId id="347" r:id="rId33"/>
    <p:sldId id="338" r:id="rId34"/>
    <p:sldId id="321" r:id="rId35"/>
    <p:sldId id="330" r:id="rId36"/>
    <p:sldId id="350" r:id="rId37"/>
    <p:sldId id="351" r:id="rId38"/>
    <p:sldId id="339" r:id="rId39"/>
    <p:sldId id="324" r:id="rId40"/>
    <p:sldId id="331" r:id="rId41"/>
    <p:sldId id="325" r:id="rId42"/>
    <p:sldId id="348" r:id="rId43"/>
    <p:sldId id="326" r:id="rId44"/>
    <p:sldId id="349" r:id="rId45"/>
    <p:sldId id="327" r:id="rId46"/>
    <p:sldId id="332" r:id="rId47"/>
    <p:sldId id="306" r:id="rId48"/>
    <p:sldId id="309" r:id="rId49"/>
    <p:sldId id="310" r:id="rId5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C0C1"/>
    <a:srgbClr val="D1E7CA"/>
    <a:srgbClr val="256E91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E4EC61-03DA-4FAF-99ED-A246AD9D67DF}" v="38" dt="2019-07-07T13:21:44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72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9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handoutMaster" Target="handoutMasters/handout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DAAEB0-585A-B945-A536-C02D046EB4C2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ABFFD-9D27-364D-94E8-22E5FC5F84E8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05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48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0592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8008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0970213F-517B-4DE5-9986-DD7CCBB15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7893"/>
            <a:ext cx="10515600" cy="496482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C6D8531E-53B7-42A1-8209-36F17B378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436C3AA8-F1E2-4613-8461-FFD1BD26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="" xmlns:a16="http://schemas.microsoft.com/office/drawing/2014/main" id="{7EC504BA-F959-4311-8F22-CEB7BDF8DC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853" y="6343433"/>
            <a:ext cx="1686957" cy="466646"/>
          </a:xfrm>
          <a:prstGeom prst="rect">
            <a:avLst/>
          </a:prstGeom>
        </p:spPr>
      </p:pic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135988" y="-17465"/>
            <a:ext cx="9092418" cy="103824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sz="3200" dirty="0"/>
              <a:t>Modelo de Negócio: da pesquisa ao negócio</a:t>
            </a:r>
          </a:p>
        </p:txBody>
      </p:sp>
      <p:sp>
        <p:nvSpPr>
          <p:cNvPr id="2" name="CaixaDeTexto 1"/>
          <p:cNvSpPr txBox="1"/>
          <p:nvPr userDrawn="1"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pt-BR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MODELAGEM</a:t>
            </a:r>
            <a:r>
              <a:rPr lang="pt-BR" sz="4000" b="1" baseline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DE  NEGÓCIO</a:t>
            </a:r>
            <a:endParaRPr lang="pt-BR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051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="" xmlns:a16="http://schemas.microsoft.com/office/drawing/2014/main" id="{BD16EE97-C40E-4BCA-9B55-DA6D422C36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853" y="6343433"/>
            <a:ext cx="1686957" cy="466646"/>
          </a:xfrm>
          <a:prstGeom prst="rect">
            <a:avLst/>
          </a:prstGeom>
        </p:spPr>
      </p:pic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41CC186-B91C-418B-A46C-04D9D07D5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280161"/>
            <a:ext cx="10515600" cy="480949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D7140195-D2D5-4114-9AA6-668D2070A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39CC5251-51AB-42B1-8E7D-3DECFBF86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AA08D69B-FAF2-4ADA-AFFA-089997763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  <p:sp>
        <p:nvSpPr>
          <p:cNvPr id="10" name="Título 1">
            <a:extLst>
              <a:ext uri="{FF2B5EF4-FFF2-40B4-BE49-F238E27FC236}">
                <a16:creationId xmlns="" xmlns:a16="http://schemas.microsoft.com/office/drawing/2014/main" id="{0AB0A3A9-E90A-4D09-A7CD-3E4B323E2D7C}"/>
              </a:ext>
            </a:extLst>
          </p:cNvPr>
          <p:cNvSpPr txBox="1">
            <a:spLocks/>
          </p:cNvSpPr>
          <p:nvPr userDrawn="1"/>
        </p:nvSpPr>
        <p:spPr>
          <a:xfrm>
            <a:off x="135988" y="-17465"/>
            <a:ext cx="9092418" cy="1038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Futura Md BT" panose="020B0602020204020303" pitchFamily="34" charset="0"/>
                <a:ea typeface="+mj-ea"/>
                <a:cs typeface="+mj-cs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38352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="" xmlns:a16="http://schemas.microsoft.com/office/drawing/2014/main" id="{00161F3A-45DB-4A60-AD81-7C82BB24FF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853" y="6343433"/>
            <a:ext cx="1686957" cy="466646"/>
          </a:xfrm>
          <a:prstGeom prst="rect">
            <a:avLst/>
          </a:prstGeom>
        </p:spPr>
      </p:pic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A0EA014-2A81-4B27-BBCE-8C4B46267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58646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256E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="" xmlns:a16="http://schemas.microsoft.com/office/drawing/2014/main" id="{F6F1BA57-2D54-4902-8FBC-89556B7E4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20422"/>
            <a:ext cx="5157787" cy="40692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="" xmlns:a16="http://schemas.microsoft.com/office/drawing/2014/main" id="{64B2B929-6EE6-4351-9654-F9ACB1C937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58646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256E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="" xmlns:a16="http://schemas.microsoft.com/office/drawing/2014/main" id="{16A0AC4F-28E0-4D47-B9DE-A65C7655C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20422"/>
            <a:ext cx="5183188" cy="40692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="" xmlns:a16="http://schemas.microsoft.com/office/drawing/2014/main" id="{30FA26D7-D9B1-488B-8451-7C0E1EC6B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="" xmlns:a16="http://schemas.microsoft.com/office/drawing/2014/main" id="{086C6E7C-83C7-4803-9A8A-61A1C7A09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="" xmlns:a16="http://schemas.microsoft.com/office/drawing/2014/main" id="{BEFB59EE-A32B-42EA-801E-49B55C99C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  <p:sp>
        <p:nvSpPr>
          <p:cNvPr id="13" name="Título 1">
            <a:extLst>
              <a:ext uri="{FF2B5EF4-FFF2-40B4-BE49-F238E27FC236}">
                <a16:creationId xmlns="" xmlns:a16="http://schemas.microsoft.com/office/drawing/2014/main" id="{B53F1938-0F4E-4A78-BA9B-D66F9C3E5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88" y="-17465"/>
            <a:ext cx="9092418" cy="103824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90622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="" xmlns:a16="http://schemas.microsoft.com/office/drawing/2014/main" id="{6D5CB27E-BE99-4404-898D-23C3E88586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853" y="6343433"/>
            <a:ext cx="1686957" cy="466646"/>
          </a:xfrm>
          <a:prstGeom prst="rect">
            <a:avLst/>
          </a:prstGeom>
        </p:spPr>
      </p:pic>
      <p:sp>
        <p:nvSpPr>
          <p:cNvPr id="3" name="Espaço Reservado para Data 2">
            <a:extLst>
              <a:ext uri="{FF2B5EF4-FFF2-40B4-BE49-F238E27FC236}">
                <a16:creationId xmlns="" xmlns:a16="http://schemas.microsoft.com/office/drawing/2014/main" id="{EF1A70DF-2550-425A-BD10-1AA74C458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="" xmlns:a16="http://schemas.microsoft.com/office/drawing/2014/main" id="{5060602E-0D56-4D40-B295-D405B449D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="" xmlns:a16="http://schemas.microsoft.com/office/drawing/2014/main" id="{5FD7E16D-8171-4240-B5EE-3A3561B5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  <p:sp>
        <p:nvSpPr>
          <p:cNvPr id="9" name="Título 1">
            <a:extLst>
              <a:ext uri="{FF2B5EF4-FFF2-40B4-BE49-F238E27FC236}">
                <a16:creationId xmlns="" xmlns:a16="http://schemas.microsoft.com/office/drawing/2014/main" id="{26821FA0-7E8B-418E-B71D-67340DB8A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88" y="-17465"/>
            <a:ext cx="9092418" cy="103824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083519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="" xmlns:a16="http://schemas.microsoft.com/office/drawing/2014/main" id="{9F72D7D2-6208-4F22-BDD1-A5583637DC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853" y="6343433"/>
            <a:ext cx="1686957" cy="466646"/>
          </a:xfrm>
          <a:prstGeom prst="rect">
            <a:avLst/>
          </a:prstGeom>
        </p:spPr>
      </p:pic>
      <p:sp>
        <p:nvSpPr>
          <p:cNvPr id="3" name="Espaço Reservado para Texto Vertical 2">
            <a:extLst>
              <a:ext uri="{FF2B5EF4-FFF2-40B4-BE49-F238E27FC236}">
                <a16:creationId xmlns="" xmlns:a16="http://schemas.microsoft.com/office/drawing/2014/main" id="{D0E13815-1A24-4FBD-A701-545E96604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03400"/>
            <a:ext cx="10515600" cy="5073563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19AF5AE8-A446-4D97-BA47-C26DE8355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F23CA3F9-2AEE-4ACD-89C1-77D598783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275E1971-0040-4CAC-B247-3E9A16E5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  <p:sp>
        <p:nvSpPr>
          <p:cNvPr id="10" name="Título 1">
            <a:extLst>
              <a:ext uri="{FF2B5EF4-FFF2-40B4-BE49-F238E27FC236}">
                <a16:creationId xmlns="" xmlns:a16="http://schemas.microsoft.com/office/drawing/2014/main" id="{EA118606-ED42-4968-9406-057A6FD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88" y="-17465"/>
            <a:ext cx="9092418" cy="103824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269893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4737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012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9796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839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50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491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883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37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100D-2547-4533-9E9B-6F4F754641CC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938AD-AF4B-4DEA-AEC9-A1DF9B9D8BB7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3547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51" r:id="rId13"/>
    <p:sldLayoutId id="2147483653" r:id="rId14"/>
    <p:sldLayoutId id="2147483654" r:id="rId15"/>
    <p:sldLayoutId id="2147483658" r:id="rId1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jpe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27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7.png"/><Relationship Id="rId3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jpeg"/><Relationship Id="rId6" Type="http://schemas.openxmlformats.org/officeDocument/2006/relationships/image" Target="../media/image50.jpeg"/><Relationship Id="rId7" Type="http://schemas.openxmlformats.org/officeDocument/2006/relationships/image" Target="../media/image51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6.png"/><Relationship Id="rId3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3EADDB6-AA78-4564-AC38-6C19F7BDD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5" y="221808"/>
            <a:ext cx="8570213" cy="171217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pt-BR" sz="4800" b="1" dirty="0">
                <a:latin typeface="Arial Black"/>
                <a:cs typeface="Arial Black"/>
              </a:rPr>
              <a:t>MODELAGEM DE </a:t>
            </a:r>
            <a:br>
              <a:rPr lang="pt-BR" sz="4800" b="1" dirty="0">
                <a:latin typeface="Arial Black"/>
                <a:cs typeface="Arial Black"/>
              </a:rPr>
            </a:br>
            <a:r>
              <a:rPr lang="pt-BR" sz="4800" b="1" dirty="0" smtClean="0">
                <a:latin typeface="Arial Black"/>
                <a:cs typeface="Arial Black"/>
              </a:rPr>
              <a:t>NEGÓCIOS</a:t>
            </a:r>
            <a:endParaRPr lang="pt-BR" sz="4800" b="1" dirty="0">
              <a:latin typeface="Arial Black"/>
              <a:cs typeface="Arial Black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7EC34734-A22B-4663-BA56-605301E00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730" y="2464523"/>
            <a:ext cx="7203645" cy="1248698"/>
          </a:xfrm>
        </p:spPr>
        <p:txBody>
          <a:bodyPr>
            <a:noAutofit/>
          </a:bodyPr>
          <a:lstStyle/>
          <a:p>
            <a:r>
              <a:rPr lang="pt-BR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Prof. Dr. Joselito Brilhante Silva</a:t>
            </a:r>
          </a:p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IFCE Campus Maranguape</a:t>
            </a:r>
          </a:p>
          <a:p>
            <a:endParaRPr lang="pt-BR" sz="16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Picture 12" descr="modelo-de-nogoci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40" r="19961"/>
          <a:stretch/>
        </p:blipFill>
        <p:spPr>
          <a:xfrm>
            <a:off x="8580699" y="0"/>
            <a:ext cx="3611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6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r="16493" b="87255"/>
          <a:stretch/>
        </p:blipFill>
        <p:spPr>
          <a:xfrm>
            <a:off x="0" y="972519"/>
            <a:ext cx="5731430" cy="630942"/>
          </a:xfrm>
          <a:prstGeom prst="rect">
            <a:avLst/>
          </a:prstGeom>
        </p:spPr>
      </p:pic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312176" y="1927493"/>
            <a:ext cx="4167778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charset="2"/>
              <a:buChar char="ü"/>
            </a:pPr>
            <a:r>
              <a:rPr lang="pt-BR" sz="3600" dirty="0"/>
              <a:t> Novidade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Desempenho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Personalização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i="1" dirty="0" smtClean="0"/>
              <a:t>Design</a:t>
            </a:r>
          </a:p>
          <a:p>
            <a:pPr>
              <a:buFont typeface="Wingdings" charset="2"/>
              <a:buChar char="ü"/>
            </a:pPr>
            <a:r>
              <a:rPr lang="pt-BR" sz="3600" dirty="0" smtClean="0"/>
              <a:t>Conveniência e usabilidade</a:t>
            </a:r>
            <a:endParaRPr lang="pt-BR" sz="3600" dirty="0"/>
          </a:p>
        </p:txBody>
      </p:sp>
      <p:grpSp>
        <p:nvGrpSpPr>
          <p:cNvPr id="8" name="Group 7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9" name="Picture 8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10" name="Picture 9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4638614" y="1921124"/>
            <a:ext cx="4211611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i="1" dirty="0"/>
              <a:t>Status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Preço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Acessibilidade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Custo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Risco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41233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r="16493" b="87255"/>
          <a:stretch/>
        </p:blipFill>
        <p:spPr>
          <a:xfrm>
            <a:off x="0" y="972519"/>
            <a:ext cx="5731430" cy="630942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9" name="Picture 8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10" name="Picture 9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  <p:sp>
        <p:nvSpPr>
          <p:cNvPr id="12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2402892"/>
            <a:ext cx="9087491" cy="186716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Que valor entregamos ao cliente?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problemas dos clientes estamos ajudando a resolver?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Qual o portfólio de produtos/serviços estamos oferecendo para o cliente?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as necessidades ou desejos estamos satisfazendo?</a:t>
            </a:r>
            <a:endParaRPr lang="pt-BR" sz="3600" dirty="0"/>
          </a:p>
        </p:txBody>
      </p:sp>
      <p:sp>
        <p:nvSpPr>
          <p:cNvPr id="2" name="TextBox 1"/>
          <p:cNvSpPr txBox="1"/>
          <p:nvPr/>
        </p:nvSpPr>
        <p:spPr>
          <a:xfrm>
            <a:off x="796057" y="1800994"/>
            <a:ext cx="778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PERGUNTAS ORIENTADORAS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72755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7858"/>
            <a:ext cx="8680360" cy="5098396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6" name="Picture 5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7" name="Picture 6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29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301"/>
            <a:ext cx="8833769" cy="4964112"/>
          </a:xfrm>
        </p:spPr>
      </p:pic>
      <p:grpSp>
        <p:nvGrpSpPr>
          <p:cNvPr id="5" name="Group 4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6" name="Picture 5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7" name="Picture 6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77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827"/>
            <a:ext cx="8889624" cy="4964112"/>
          </a:xfrm>
        </p:spPr>
      </p:pic>
      <p:grpSp>
        <p:nvGrpSpPr>
          <p:cNvPr id="5" name="Group 4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6" name="Picture 5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7" name="Picture 6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6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192749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quem </a:t>
            </a:r>
            <a:r>
              <a:rPr lang="pt-BR" sz="3600"/>
              <a:t>se </a:t>
            </a:r>
            <a:r>
              <a:rPr lang="pt-BR" sz="3600" smtClean="0"/>
              <a:t>beneficiará dos </a:t>
            </a:r>
            <a:r>
              <a:rPr lang="pt-BR" sz="3600" dirty="0"/>
              <a:t>seus produtos/serviços.</a:t>
            </a:r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3989701" y="3799635"/>
            <a:ext cx="6183395" cy="27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/>
              <a:t>Particularidades da parte </a:t>
            </a:r>
            <a:r>
              <a:rPr lang="pt-BR" sz="2400" dirty="0" smtClean="0"/>
              <a:t>ou do </a:t>
            </a:r>
            <a:r>
              <a:rPr lang="pt-BR" sz="2400" dirty="0"/>
              <a:t>todo que pretende atender</a:t>
            </a:r>
            <a:r>
              <a:rPr lang="pt-BR" sz="2400" dirty="0" smtClean="0"/>
              <a:t>.</a:t>
            </a:r>
            <a:endParaRPr lang="pt-BR" sz="2400" dirty="0"/>
          </a:p>
          <a:p>
            <a:pPr marL="0" indent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/>
              <a:t>Entender por que os clientes comprarão de você e não dos seus concorrentes</a:t>
            </a:r>
            <a:r>
              <a:rPr lang="pt-BR" sz="2400" dirty="0" smtClean="0"/>
              <a:t>.</a:t>
            </a:r>
          </a:p>
          <a:p>
            <a:pPr marL="0" indent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/>
              <a:t>Entender as características, necessidades, desejos e capacidade de compra dos seus clientes</a:t>
            </a:r>
            <a:r>
              <a:rPr lang="pt-BR" sz="2400" dirty="0" smtClean="0"/>
              <a:t>.</a:t>
            </a:r>
            <a:endParaRPr lang="pt-BR" sz="2400" dirty="0"/>
          </a:p>
        </p:txBody>
      </p:sp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64" t="21031" r="6838" b="930"/>
          <a:stretch/>
        </p:blipFill>
        <p:spPr>
          <a:xfrm>
            <a:off x="10190735" y="962075"/>
            <a:ext cx="2001265" cy="4656449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9" b="82518"/>
          <a:stretch/>
        </p:blipFill>
        <p:spPr>
          <a:xfrm>
            <a:off x="0" y="995637"/>
            <a:ext cx="6690697" cy="723272"/>
          </a:xfrm>
          <a:prstGeom prst="rect">
            <a:avLst/>
          </a:prstGeom>
        </p:spPr>
      </p:pic>
      <p:pic>
        <p:nvPicPr>
          <p:cNvPr id="12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72" b="82518"/>
          <a:stretch/>
        </p:blipFill>
        <p:spPr>
          <a:xfrm>
            <a:off x="614231" y="4072749"/>
            <a:ext cx="3336985" cy="7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6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1927493"/>
            <a:ext cx="8667858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Mercado de massa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Nicho de mercado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Segmentado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Diversificado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Mercados multilaterais</a:t>
            </a:r>
          </a:p>
        </p:txBody>
      </p:sp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64" t="21031" r="6838" b="930"/>
          <a:stretch/>
        </p:blipFill>
        <p:spPr>
          <a:xfrm>
            <a:off x="10190735" y="962075"/>
            <a:ext cx="2001265" cy="4656449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9" b="82518"/>
          <a:stretch/>
        </p:blipFill>
        <p:spPr>
          <a:xfrm>
            <a:off x="0" y="995637"/>
            <a:ext cx="6690697" cy="7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2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64" t="21031" r="6838" b="930"/>
          <a:stretch/>
        </p:blipFill>
        <p:spPr>
          <a:xfrm>
            <a:off x="10190735" y="962075"/>
            <a:ext cx="2001265" cy="4656449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9" b="82518"/>
          <a:stretch/>
        </p:blipFill>
        <p:spPr>
          <a:xfrm>
            <a:off x="0" y="995637"/>
            <a:ext cx="6690697" cy="723272"/>
          </a:xfrm>
          <a:prstGeom prst="rect">
            <a:avLst/>
          </a:prstGeom>
        </p:spPr>
      </p:pic>
      <p:pic>
        <p:nvPicPr>
          <p:cNvPr id="13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1" b="2529"/>
          <a:stretch/>
        </p:blipFill>
        <p:spPr bwMode="auto">
          <a:xfrm>
            <a:off x="-1" y="1718909"/>
            <a:ext cx="8723463" cy="513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603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64" t="21031" r="6838" b="930"/>
          <a:stretch/>
        </p:blipFill>
        <p:spPr>
          <a:xfrm>
            <a:off x="10190735" y="962075"/>
            <a:ext cx="2001265" cy="4656449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9" b="82518"/>
          <a:stretch/>
        </p:blipFill>
        <p:spPr>
          <a:xfrm>
            <a:off x="0" y="995637"/>
            <a:ext cx="6690697" cy="723272"/>
          </a:xfrm>
          <a:prstGeom prst="rect">
            <a:avLst/>
          </a:prstGeom>
        </p:spPr>
      </p:pic>
      <p:sp>
        <p:nvSpPr>
          <p:cNvPr id="6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2402892"/>
            <a:ext cx="9087491" cy="3215632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Para quem nós estamos criando valor?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Quem são nossos clientes mais importantes?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O que há em comum nos nossos clientes?</a:t>
            </a:r>
          </a:p>
          <a:p>
            <a:pPr>
              <a:buFont typeface="Wingdings" charset="2"/>
              <a:buChar char="ü"/>
            </a:pPr>
            <a:r>
              <a:rPr lang="pt-BR" sz="3600" dirty="0" smtClean="0"/>
              <a:t>O que o meu cliente valoriza na decisão de compra?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6057" y="1800994"/>
            <a:ext cx="778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PERGUNTAS ORIENTADORAS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67819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192749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de que forma </a:t>
            </a:r>
            <a:r>
              <a:rPr lang="pt-BR" sz="3600"/>
              <a:t>os </a:t>
            </a:r>
            <a:r>
              <a:rPr lang="pt-BR" sz="3600" smtClean="0"/>
              <a:t> </a:t>
            </a:r>
            <a:r>
              <a:rPr lang="pt-BR" sz="3600" dirty="0"/>
              <a:t>produtos/serviços chegarão até os interessados.</a:t>
            </a:r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3989701" y="4442586"/>
            <a:ext cx="6183395" cy="1858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200"/>
              </a:spcBef>
              <a:buNone/>
            </a:pPr>
            <a:r>
              <a:rPr lang="pt-BR" sz="2400" dirty="0" smtClean="0"/>
              <a:t>Como e onde os </a:t>
            </a:r>
            <a:r>
              <a:rPr lang="pt-BR" sz="2400" dirty="0"/>
              <a:t>clientes encontrarão </a:t>
            </a:r>
            <a:r>
              <a:rPr lang="pt-BR" sz="2400" dirty="0" smtClean="0"/>
              <a:t>seus </a:t>
            </a:r>
            <a:r>
              <a:rPr lang="pt-BR" sz="2400" dirty="0" smtClean="0"/>
              <a:t>produtos/serviços</a:t>
            </a:r>
            <a:r>
              <a:rPr lang="pt-BR" sz="2400" dirty="0"/>
              <a:t>?</a:t>
            </a:r>
            <a:endParaRPr lang="pt-BR" sz="2400" dirty="0" smtClean="0"/>
          </a:p>
          <a:p>
            <a:pPr marL="0" indent="0">
              <a:spcBef>
                <a:spcPts val="1200"/>
              </a:spcBef>
              <a:buNone/>
            </a:pPr>
            <a:r>
              <a:rPr lang="pt-BR" sz="2400" dirty="0" smtClean="0"/>
              <a:t>Como os produtos/serviços farão parte da realidade de consumo dos clientes?</a:t>
            </a:r>
            <a:endParaRPr lang="pt-BR" sz="2400" dirty="0"/>
          </a:p>
          <a:p>
            <a:pPr marL="0" indent="0">
              <a:spcBef>
                <a:spcPts val="1200"/>
              </a:spcBef>
              <a:buNone/>
            </a:pPr>
            <a:r>
              <a:rPr lang="pt-BR" sz="2400" dirty="0" smtClean="0"/>
              <a:t>Como será a entrega dos produtos/serviços?</a:t>
            </a:r>
            <a:endParaRPr lang="pt-BR" sz="2400" dirty="0"/>
          </a:p>
        </p:txBody>
      </p:sp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" r="69901" b="78544"/>
          <a:stretch/>
        </p:blipFill>
        <p:spPr>
          <a:xfrm>
            <a:off x="0" y="990600"/>
            <a:ext cx="2500710" cy="787400"/>
          </a:xfrm>
          <a:prstGeom prst="rect">
            <a:avLst/>
          </a:prstGeom>
        </p:spPr>
      </p:pic>
      <p:pic>
        <p:nvPicPr>
          <p:cNvPr id="13" name="Espaço Reservado para Conteú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57915" r="34106"/>
          <a:stretch/>
        </p:blipFill>
        <p:spPr>
          <a:xfrm>
            <a:off x="10261600" y="1016000"/>
            <a:ext cx="1930400" cy="3429000"/>
          </a:xfrm>
          <a:prstGeom prst="rect">
            <a:avLst/>
          </a:prstGeom>
        </p:spPr>
      </p:pic>
      <p:pic>
        <p:nvPicPr>
          <p:cNvPr id="10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" r="69901" b="78544"/>
          <a:stretch/>
        </p:blipFill>
        <p:spPr>
          <a:xfrm>
            <a:off x="1536463" y="4552359"/>
            <a:ext cx="2306354" cy="7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26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730595"/>
            <a:ext cx="12192000" cy="1467556"/>
            <a:chOff x="0" y="4637359"/>
            <a:chExt cx="15536334" cy="2220641"/>
          </a:xfrm>
        </p:grpSpPr>
        <p:pic>
          <p:nvPicPr>
            <p:cNvPr id="5" name="Picture 4" descr="Captura de Tela 2020-11-18 às 10.34.12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91"/>
            <a:stretch/>
          </p:blipFill>
          <p:spPr>
            <a:xfrm>
              <a:off x="9254432" y="4637359"/>
              <a:ext cx="6281901" cy="1991898"/>
            </a:xfrm>
            <a:prstGeom prst="rect">
              <a:avLst/>
            </a:prstGeom>
          </p:spPr>
        </p:pic>
        <p:pic>
          <p:nvPicPr>
            <p:cNvPr id="7" name="Picture 6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53"/>
            <a:stretch/>
          </p:blipFill>
          <p:spPr>
            <a:xfrm>
              <a:off x="0" y="4648200"/>
              <a:ext cx="9224211" cy="2209800"/>
            </a:xfrm>
            <a:prstGeom prst="rect">
              <a:avLst/>
            </a:prstGeom>
          </p:spPr>
        </p:pic>
        <p:pic>
          <p:nvPicPr>
            <p:cNvPr id="8" name="Picture 7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8283223" y="6392333"/>
              <a:ext cx="6314500" cy="465667"/>
            </a:xfrm>
            <a:prstGeom prst="rect">
              <a:avLst/>
            </a:prstGeom>
          </p:spPr>
        </p:pic>
        <p:pic>
          <p:nvPicPr>
            <p:cNvPr id="9" name="Picture 8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12598401" y="6625166"/>
              <a:ext cx="2937933" cy="232834"/>
            </a:xfrm>
            <a:prstGeom prst="rect">
              <a:avLst/>
            </a:prstGeom>
          </p:spPr>
        </p:pic>
      </p:grp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9088" r="1"/>
          <a:stretch/>
        </p:blipFill>
        <p:spPr>
          <a:xfrm>
            <a:off x="19499" y="2455344"/>
            <a:ext cx="12172502" cy="276576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5111650"/>
            <a:ext cx="8701571" cy="1746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497763" y="5205731"/>
            <a:ext cx="3695742" cy="75411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2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414808" y="1927493"/>
            <a:ext cx="8667858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Distribuidores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err="1" smtClean="0"/>
              <a:t>Atacarejos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Venda direta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Loja física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Loja virtual (venda pela internet</a:t>
            </a:r>
            <a:r>
              <a:rPr lang="pt-BR" sz="3600" dirty="0" smtClean="0"/>
              <a:t>)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i="1" dirty="0" smtClean="0"/>
              <a:t>Marketplace</a:t>
            </a:r>
          </a:p>
        </p:txBody>
      </p:sp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" r="69901" b="78544"/>
          <a:stretch/>
        </p:blipFill>
        <p:spPr>
          <a:xfrm>
            <a:off x="0" y="990600"/>
            <a:ext cx="2500710" cy="787400"/>
          </a:xfrm>
          <a:prstGeom prst="rect">
            <a:avLst/>
          </a:prstGeom>
        </p:spPr>
      </p:pic>
      <p:pic>
        <p:nvPicPr>
          <p:cNvPr id="13" name="Espaço Reservado para Conteú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57915" r="34106"/>
          <a:stretch/>
        </p:blipFill>
        <p:spPr>
          <a:xfrm>
            <a:off x="10261600" y="1016000"/>
            <a:ext cx="19304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9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" r="69901" b="78544"/>
          <a:stretch/>
        </p:blipFill>
        <p:spPr>
          <a:xfrm>
            <a:off x="0" y="990600"/>
            <a:ext cx="2500710" cy="787400"/>
          </a:xfrm>
          <a:prstGeom prst="rect">
            <a:avLst/>
          </a:prstGeom>
        </p:spPr>
      </p:pic>
      <p:pic>
        <p:nvPicPr>
          <p:cNvPr id="13" name="Espaço Reservado para Conteú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57915" r="34106"/>
          <a:stretch/>
        </p:blipFill>
        <p:spPr>
          <a:xfrm>
            <a:off x="10261600" y="1016000"/>
            <a:ext cx="1930400" cy="3429000"/>
          </a:xfrm>
          <a:prstGeom prst="rect">
            <a:avLst/>
          </a:prstGeom>
        </p:spPr>
      </p:pic>
      <p:sp>
        <p:nvSpPr>
          <p:cNvPr id="6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2402892"/>
            <a:ext cx="9371797" cy="186716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Por meio de quais canais nossos clientes querem ser alcançados?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Como estão sendo alcançados atualmente?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os mais eficientes (custos) e quais funcionam melhor?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6057" y="1800994"/>
            <a:ext cx="778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PERGUNTAS ORIENTADORAS</a:t>
            </a:r>
            <a:endParaRPr lang="en-US" sz="4000" b="1" dirty="0"/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826089" y="5569614"/>
            <a:ext cx="11365911" cy="18671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pt-BR" sz="3600" dirty="0" smtClean="0"/>
              <a:t>Como os canais estão integrados para serem feitas as garantias, avaliações, compras, entregas e pós-vendas?</a:t>
            </a:r>
          </a:p>
        </p:txBody>
      </p:sp>
    </p:spTree>
    <p:extLst>
      <p:ext uri="{BB962C8B-B14F-4D97-AF65-F5344CB8AC3E}">
        <p14:creationId xmlns:p14="http://schemas.microsoft.com/office/powerpoint/2010/main" val="96802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18" y="1151117"/>
            <a:ext cx="9092484" cy="4964112"/>
          </a:xfrm>
        </p:spPr>
      </p:pic>
    </p:spTree>
    <p:extLst>
      <p:ext uri="{BB962C8B-B14F-4D97-AF65-F5344CB8AC3E}">
        <p14:creationId xmlns:p14="http://schemas.microsoft.com/office/powerpoint/2010/main" val="244686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18" y="1151117"/>
            <a:ext cx="9092484" cy="4964112"/>
          </a:xfrm>
        </p:spPr>
      </p:pic>
      <p:pic>
        <p:nvPicPr>
          <p:cNvPr id="3" name="Picture 4" descr="http://images04.olx.com.br/ui/2/64/66/34725866_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198" y="3561706"/>
            <a:ext cx="3066894" cy="2526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http://4.bp.blogspot.com/_kAguGzhDJ4M/TLIipVmUIiI/AAAAAAAAAA0/3BGB3lCc9Rs/s1600/avon-natur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585" y="1188780"/>
            <a:ext cx="3179666" cy="48966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02578" y="1346006"/>
            <a:ext cx="3089461" cy="158399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dirty="0" smtClean="0">
                <a:solidFill>
                  <a:schemeClr val="bg1"/>
                </a:solidFill>
              </a:rPr>
              <a:t>Venda </a:t>
            </a:r>
            <a:r>
              <a:rPr lang="en-US" sz="4400" b="1" i="1" dirty="0" err="1" smtClean="0">
                <a:solidFill>
                  <a:schemeClr val="bg1"/>
                </a:solidFill>
              </a:rPr>
              <a:t>direta</a:t>
            </a:r>
            <a:endParaRPr lang="en-US" sz="44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64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80"/>
          <a:stretch/>
        </p:blipFill>
        <p:spPr>
          <a:xfrm>
            <a:off x="1390918" y="1151117"/>
            <a:ext cx="6493842" cy="4964112"/>
          </a:xfrm>
        </p:spPr>
      </p:pic>
      <p:sp>
        <p:nvSpPr>
          <p:cNvPr id="2" name="TextBox 1"/>
          <p:cNvSpPr txBox="1"/>
          <p:nvPr/>
        </p:nvSpPr>
        <p:spPr>
          <a:xfrm>
            <a:off x="1402578" y="1345998"/>
            <a:ext cx="3089461" cy="158399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b="1" i="1" dirty="0">
              <a:solidFill>
                <a:schemeClr val="bg1"/>
              </a:solidFill>
            </a:endParaRPr>
          </a:p>
          <a:p>
            <a:pPr algn="ctr"/>
            <a:r>
              <a:rPr lang="en-US" sz="4400" b="1" i="1" dirty="0" err="1" smtClean="0">
                <a:solidFill>
                  <a:schemeClr val="bg1"/>
                </a:solidFill>
              </a:rPr>
              <a:t>Atacadista</a:t>
            </a:r>
            <a:endParaRPr lang="en-US" sz="4400" b="1" i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282" y="1176841"/>
            <a:ext cx="3157764" cy="23525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0" y="3872569"/>
            <a:ext cx="43180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8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80"/>
          <a:stretch/>
        </p:blipFill>
        <p:spPr>
          <a:xfrm>
            <a:off x="1390918" y="1151117"/>
            <a:ext cx="6493842" cy="4964112"/>
          </a:xfrm>
        </p:spPr>
      </p:pic>
      <p:sp>
        <p:nvSpPr>
          <p:cNvPr id="2" name="TextBox 1"/>
          <p:cNvSpPr txBox="1"/>
          <p:nvPr/>
        </p:nvSpPr>
        <p:spPr>
          <a:xfrm>
            <a:off x="1402578" y="1345995"/>
            <a:ext cx="3373767" cy="161999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b="1" i="1" dirty="0">
              <a:solidFill>
                <a:schemeClr val="bg1"/>
              </a:solidFill>
            </a:endParaRPr>
          </a:p>
          <a:p>
            <a:pPr algn="ctr"/>
            <a:r>
              <a:rPr lang="en-US" sz="4400" b="1" i="1" dirty="0" smtClean="0">
                <a:solidFill>
                  <a:schemeClr val="bg1"/>
                </a:solidFill>
              </a:rPr>
              <a:t>Marketplace</a:t>
            </a:r>
            <a:endParaRPr lang="en-US" sz="4400" b="1" i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9281" y="1156428"/>
            <a:ext cx="4075936" cy="407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3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-1873" y="985978"/>
            <a:ext cx="12193874" cy="5872022"/>
            <a:chOff x="-1873" y="985978"/>
            <a:chExt cx="12193874" cy="5872022"/>
          </a:xfrm>
        </p:grpSpPr>
        <p:pic>
          <p:nvPicPr>
            <p:cNvPr id="9" name="Picture 8" descr="Captura de Tela 2021-11-22 às 16.01.21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34" b="90865"/>
            <a:stretch/>
          </p:blipFill>
          <p:spPr>
            <a:xfrm>
              <a:off x="659530" y="985978"/>
              <a:ext cx="11047881" cy="451212"/>
            </a:xfrm>
            <a:prstGeom prst="rect">
              <a:avLst/>
            </a:prstGeom>
          </p:spPr>
        </p:pic>
        <p:pic>
          <p:nvPicPr>
            <p:cNvPr id="3" name="Picture 2" descr="Captura de Tela 2021-11-22 às 16.01.21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" t="15280" b="2384"/>
            <a:stretch/>
          </p:blipFill>
          <p:spPr>
            <a:xfrm>
              <a:off x="-1873" y="1353635"/>
              <a:ext cx="12193874" cy="550436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3057921" y="2907806"/>
              <a:ext cx="2305974" cy="400110"/>
            </a:xfrm>
            <a:prstGeom prst="rect">
              <a:avLst/>
            </a:prstGeom>
            <a:solidFill>
              <a:srgbClr val="D1E7CA"/>
            </a:solidFill>
          </p:spPr>
          <p:txBody>
            <a:bodyPr wrap="square" rtlCol="0">
              <a:spAutoFit/>
            </a:bodyPr>
            <a:lstStyle/>
            <a:p>
              <a:r>
                <a:rPr lang="pt-BR" sz="2000" dirty="0" smtClean="0"/>
                <a:t>Criadores de ganho</a:t>
              </a:r>
              <a:endParaRPr lang="pt-BR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43221" y="5800974"/>
              <a:ext cx="2305974" cy="400110"/>
            </a:xfrm>
            <a:prstGeom prst="rect">
              <a:avLst/>
            </a:prstGeom>
            <a:solidFill>
              <a:srgbClr val="D1E7CA"/>
            </a:solidFill>
          </p:spPr>
          <p:txBody>
            <a:bodyPr wrap="square" rtlCol="0">
              <a:spAutoFit/>
            </a:bodyPr>
            <a:lstStyle/>
            <a:p>
              <a:r>
                <a:rPr lang="pt-BR" sz="2000" dirty="0" smtClean="0"/>
                <a:t>Aliviam as dores</a:t>
              </a:r>
              <a:endParaRPr lang="pt-BR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8009" y="4294864"/>
              <a:ext cx="1253247" cy="707886"/>
            </a:xfrm>
            <a:prstGeom prst="rect">
              <a:avLst/>
            </a:prstGeom>
            <a:solidFill>
              <a:srgbClr val="D1E7CA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pt-BR" sz="2000" dirty="0" smtClean="0"/>
                <a:t>Produtos e serviços</a:t>
              </a:r>
              <a:endParaRPr lang="pt-BR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73266" y="4278154"/>
              <a:ext cx="382318" cy="380480"/>
            </a:xfrm>
            <a:prstGeom prst="rect">
              <a:avLst/>
            </a:prstGeom>
            <a:solidFill>
              <a:srgbClr val="D1E7CA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pt-BR" sz="2000" dirty="0" smtClean="0"/>
                <a:t>   </a:t>
              </a:r>
              <a:endParaRPr lang="pt-BR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590928" y="2857670"/>
              <a:ext cx="1150977" cy="380480"/>
            </a:xfrm>
            <a:prstGeom prst="rect">
              <a:avLst/>
            </a:prstGeom>
            <a:solidFill>
              <a:srgbClr val="F1C0C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pt-BR" sz="2000" dirty="0" smtClean="0"/>
                <a:t>Ganhos</a:t>
              </a:r>
              <a:endParaRPr lang="pt-BR" sz="20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709911" y="5832321"/>
              <a:ext cx="1150977" cy="380480"/>
            </a:xfrm>
            <a:prstGeom prst="rect">
              <a:avLst/>
            </a:prstGeom>
            <a:solidFill>
              <a:srgbClr val="F1C0C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pt-BR" sz="2000" dirty="0" smtClean="0"/>
                <a:t>Dores</a:t>
              </a:r>
              <a:endParaRPr lang="pt-BR" sz="20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733828" y="4296847"/>
              <a:ext cx="1113531" cy="688256"/>
            </a:xfrm>
            <a:prstGeom prst="rect">
              <a:avLst/>
            </a:prstGeom>
            <a:solidFill>
              <a:srgbClr val="F1C0C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pt-BR" sz="2000" dirty="0" smtClean="0"/>
                <a:t>Tarefas do cliente</a:t>
              </a:r>
              <a:endParaRPr lang="pt-B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521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84189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de que forma será a </a:t>
            </a:r>
            <a:r>
              <a:rPr lang="pt-BR" sz="3600"/>
              <a:t>interação </a:t>
            </a:r>
            <a:r>
              <a:rPr lang="pt-BR" sz="3600" smtClean="0"/>
              <a:t>da </a:t>
            </a:r>
            <a:r>
              <a:rPr lang="pt-BR" sz="3600" dirty="0"/>
              <a:t>empresa com seus clientes.</a:t>
            </a:r>
          </a:p>
        </p:txBody>
      </p:sp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4513536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pic>
        <p:nvPicPr>
          <p:cNvPr id="15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0" t="15802" r="40305" b="67989"/>
          <a:stretch/>
        </p:blipFill>
        <p:spPr>
          <a:xfrm>
            <a:off x="509589" y="4367034"/>
            <a:ext cx="2705099" cy="686308"/>
          </a:xfrm>
          <a:prstGeom prst="rect">
            <a:avLst/>
          </a:prstGeom>
        </p:spPr>
      </p:pic>
      <p:sp>
        <p:nvSpPr>
          <p:cNvPr id="16" name="Espaço Reservado para Conteúdo 2"/>
          <p:cNvSpPr txBox="1">
            <a:spLocks/>
          </p:cNvSpPr>
          <p:nvPr/>
        </p:nvSpPr>
        <p:spPr>
          <a:xfrm>
            <a:off x="3451284" y="4288590"/>
            <a:ext cx="6810316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Qual será a estratégia de marketing?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Como c</a:t>
            </a:r>
            <a:r>
              <a:rPr lang="pt-BR" sz="2400" dirty="0" smtClean="0"/>
              <a:t>onquistar </a:t>
            </a:r>
            <a:r>
              <a:rPr lang="pt-BR" sz="2400" dirty="0"/>
              <a:t>e fidelizar os clientes por uma boa relação e pelo cumprimentos dos compromissos acertados na </a:t>
            </a:r>
            <a:r>
              <a:rPr lang="pt-BR" sz="2400" dirty="0" smtClean="0"/>
              <a:t>negociação?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Como ser lembrado pelo cliente sempre que houver uma intenção de compra?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2246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3729471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689493"/>
            <a:ext cx="4819272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Uso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Aluguel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Assinatura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Licenciamento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Comércio </a:t>
            </a:r>
            <a:r>
              <a:rPr lang="pt-BR" sz="3600" dirty="0" smtClean="0"/>
              <a:t>eletrônico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Assistência pessoal</a:t>
            </a:r>
            <a:endParaRPr lang="pt-BR" sz="3600" dirty="0"/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4916238" y="2687957"/>
            <a:ext cx="5308171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charset="2"/>
              <a:buChar char="ü"/>
            </a:pPr>
            <a:r>
              <a:rPr lang="pt-BR" sz="3600" i="1" dirty="0" smtClean="0"/>
              <a:t> Self </a:t>
            </a:r>
            <a:r>
              <a:rPr lang="pt-BR" sz="3600" i="1" dirty="0" err="1"/>
              <a:t>service</a:t>
            </a:r>
            <a:endParaRPr lang="pt-BR" sz="3600" i="1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Serviços automatizados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Comunidades virtuais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err="1" smtClean="0"/>
              <a:t>Cocriação</a:t>
            </a:r>
            <a:endParaRPr lang="pt-BR" sz="3600" dirty="0" smtClean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Suporte pós-venda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76824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3729471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689493"/>
            <a:ext cx="4819272" cy="124094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pt-BR" sz="3600" dirty="0" smtClean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Uso</a:t>
            </a:r>
          </a:p>
          <a:p>
            <a:pPr marL="0" indent="0" algn="just">
              <a:buNone/>
            </a:pP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Aluguel</a:t>
            </a:r>
          </a:p>
          <a:p>
            <a:pPr marL="0" indent="0" algn="just">
              <a:buNone/>
            </a:pP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Assinatura</a:t>
            </a:r>
            <a:endParaRPr lang="pt-BR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6172" b="13999"/>
          <a:stretch/>
        </p:blipFill>
        <p:spPr>
          <a:xfrm>
            <a:off x="2287482" y="2627865"/>
            <a:ext cx="2879795" cy="13667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31767" t="45343" r="31730" b="22512"/>
          <a:stretch/>
        </p:blipFill>
        <p:spPr>
          <a:xfrm>
            <a:off x="2685816" y="4073191"/>
            <a:ext cx="2277105" cy="14036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/>
          <a:srcRect l="45300" t="19510" r="2322" b="21934"/>
          <a:stretch/>
        </p:blipFill>
        <p:spPr>
          <a:xfrm>
            <a:off x="3444851" y="5533119"/>
            <a:ext cx="2481461" cy="126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71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3056329"/>
            <a:ext cx="10515600" cy="186716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BR" sz="3600" dirty="0"/>
              <a:t>É a possibilidade de visualizar a descrição do negócio, das partes que o compõem, de forma que a ideia sobre o negócio seja compreendida por quem </a:t>
            </a:r>
            <a:r>
              <a:rPr lang="pt-BR" sz="3600" dirty="0" smtClean="0"/>
              <a:t>lê, </a:t>
            </a:r>
            <a:r>
              <a:rPr lang="pt-BR" sz="3600" dirty="0"/>
              <a:t>da forma como pretendia o dono do modelo.</a:t>
            </a:r>
          </a:p>
        </p:txBody>
      </p:sp>
      <p:pic>
        <p:nvPicPr>
          <p:cNvPr id="4" name="Imagem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9088" r="1"/>
          <a:stretch/>
        </p:blipFill>
        <p:spPr>
          <a:xfrm>
            <a:off x="0" y="981433"/>
            <a:ext cx="7180757" cy="162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9576"/>
          <a:stretch/>
        </p:blipFill>
        <p:spPr>
          <a:xfrm>
            <a:off x="7206023" y="4773957"/>
            <a:ext cx="2703292" cy="2084044"/>
          </a:xfrm>
          <a:prstGeom prst="rect">
            <a:avLst/>
          </a:prstGeom>
        </p:spPr>
      </p:pic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3729471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689493"/>
            <a:ext cx="4819272" cy="124094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BR" sz="3600" dirty="0" smtClean="0"/>
              <a:t> </a:t>
            </a:r>
          </a:p>
          <a:p>
            <a:pPr algn="just">
              <a:buFont typeface="Wingdings" charset="2"/>
              <a:buChar char="ü"/>
            </a:pPr>
            <a:r>
              <a:rPr lang="pt-BR" sz="3600" dirty="0" smtClean="0"/>
              <a:t>Licenciamento</a:t>
            </a:r>
          </a:p>
          <a:p>
            <a:pPr marL="0" indent="0" algn="just">
              <a:buNone/>
            </a:pP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Comércio </a:t>
            </a:r>
            <a:r>
              <a:rPr lang="pt-BR" sz="3600" dirty="0" smtClean="0"/>
              <a:t>eletrônico</a:t>
            </a:r>
          </a:p>
          <a:p>
            <a:pPr marL="0" indent="0" algn="just">
              <a:buNone/>
            </a:pPr>
            <a:endParaRPr lang="pt-BR" sz="3600" dirty="0" smtClean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Assistência pessoal</a:t>
            </a:r>
            <a:endParaRPr lang="pt-BR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7384" y="2861453"/>
            <a:ext cx="1592635" cy="15926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21007" t="34699" r="20727" b="35285"/>
          <a:stretch/>
        </p:blipFill>
        <p:spPr>
          <a:xfrm>
            <a:off x="4904530" y="4540368"/>
            <a:ext cx="2720601" cy="105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51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3729471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274424" y="2921541"/>
            <a:ext cx="5308171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charset="2"/>
              <a:buChar char="ü"/>
            </a:pPr>
            <a:r>
              <a:rPr lang="pt-BR" sz="3600" i="1" dirty="0" smtClean="0"/>
              <a:t> Self </a:t>
            </a:r>
            <a:r>
              <a:rPr lang="pt-BR" sz="3600" i="1" dirty="0" err="1" smtClean="0"/>
              <a:t>service</a:t>
            </a:r>
            <a:endParaRPr lang="pt-BR" sz="3600" i="1" dirty="0" smtClean="0"/>
          </a:p>
          <a:p>
            <a:pPr marL="0" indent="0" algn="just">
              <a:buNone/>
            </a:pPr>
            <a:endParaRPr lang="pt-BR" sz="3600" i="1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Serviços </a:t>
            </a:r>
            <a:r>
              <a:rPr lang="pt-BR" sz="3600" dirty="0" smtClean="0"/>
              <a:t>automatizados</a:t>
            </a:r>
          </a:p>
          <a:p>
            <a:pPr marL="0" indent="0" algn="just">
              <a:buNone/>
            </a:pP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Comunidades </a:t>
            </a:r>
            <a:r>
              <a:rPr lang="pt-BR" sz="3600" dirty="0" smtClean="0"/>
              <a:t>virtuais</a:t>
            </a:r>
            <a:endParaRPr lang="pt-BR" sz="3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5283" t="24171" r="4493" b="23525"/>
          <a:stretch/>
        </p:blipFill>
        <p:spPr>
          <a:xfrm>
            <a:off x="3386464" y="2592808"/>
            <a:ext cx="3006946" cy="17431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1155" y="4553313"/>
            <a:ext cx="2958796" cy="5955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t="27339" b="27268"/>
          <a:stretch/>
        </p:blipFill>
        <p:spPr>
          <a:xfrm>
            <a:off x="5230917" y="5562316"/>
            <a:ext cx="2476500" cy="112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7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5999"/>
            <a:ext cx="1930400" cy="3729471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274424" y="2950739"/>
            <a:ext cx="5308171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charset="2"/>
              <a:buChar char="ü"/>
            </a:pPr>
            <a:r>
              <a:rPr lang="pt-BR" sz="3600" dirty="0" smtClean="0"/>
              <a:t> </a:t>
            </a:r>
            <a:r>
              <a:rPr lang="pt-BR" sz="3600" dirty="0" err="1" smtClean="0"/>
              <a:t>Cocriação</a:t>
            </a:r>
            <a:endParaRPr lang="pt-BR" sz="3600" dirty="0" smtClean="0"/>
          </a:p>
          <a:p>
            <a:pPr marL="0" indent="0" algn="just">
              <a:buNone/>
            </a:pPr>
            <a:endParaRPr lang="pt-BR" sz="3600" dirty="0" smtClean="0"/>
          </a:p>
          <a:p>
            <a:pPr marL="0" indent="0" algn="just">
              <a:buNone/>
            </a:pPr>
            <a:endParaRPr lang="pt-BR" sz="3600" dirty="0" smtClean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Suporte pós-venda</a:t>
            </a:r>
            <a:endParaRPr lang="pt-BR" sz="36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11374" r="10925"/>
          <a:stretch/>
        </p:blipFill>
        <p:spPr>
          <a:xfrm>
            <a:off x="2860978" y="2613267"/>
            <a:ext cx="3746179" cy="18833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/>
          <a:srcRect l="4310" r="2185" b="16551"/>
          <a:stretch/>
        </p:blipFill>
        <p:spPr>
          <a:xfrm>
            <a:off x="4557860" y="4920486"/>
            <a:ext cx="3908300" cy="196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0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1586" r="34106" b="40038"/>
          <a:stretch/>
        </p:blipFill>
        <p:spPr>
          <a:xfrm>
            <a:off x="10261600" y="1016000"/>
            <a:ext cx="1930400" cy="3711830"/>
          </a:xfrm>
          <a:prstGeom prst="rect">
            <a:avLst/>
          </a:prstGeom>
        </p:spPr>
      </p:pic>
      <p:pic>
        <p:nvPicPr>
          <p:cNvPr id="11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63"/>
          <a:stretch/>
        </p:blipFill>
        <p:spPr>
          <a:xfrm>
            <a:off x="101600" y="985561"/>
            <a:ext cx="8085682" cy="1706839"/>
          </a:xfrm>
          <a:prstGeom prst="rect">
            <a:avLst/>
          </a:prstGeom>
        </p:spPr>
      </p:pic>
      <p:sp>
        <p:nvSpPr>
          <p:cNvPr id="5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3161212"/>
            <a:ext cx="9371797" cy="186716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Que tipo de relacionamento estamos tendo com nossos cliente?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os relacionamentos  que estão sendo mantidos atualmente?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os mais eficientes (custos) e quais funcionam melhor?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6057" y="2559314"/>
            <a:ext cx="778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PERGUNTAS ORIENTADORAS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7172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40174" y="1004008"/>
            <a:ext cx="2298863" cy="4216859"/>
            <a:chOff x="10213954" y="1004016"/>
            <a:chExt cx="1978046" cy="1863905"/>
          </a:xfrm>
        </p:grpSpPr>
        <p:pic>
          <p:nvPicPr>
            <p:cNvPr id="9" name="Imagem 3"/>
            <p:cNvPicPr>
              <a:picLocks noChangeAspect="1"/>
            </p:cNvPicPr>
            <p:nvPr/>
          </p:nvPicPr>
          <p:blipFill rotWithShape="1">
            <a:blip r:embed="rId2"/>
            <a:srcRect l="35402" t="74759" r="39964" b="2523"/>
            <a:stretch/>
          </p:blipFill>
          <p:spPr>
            <a:xfrm>
              <a:off x="10245569" y="1004016"/>
              <a:ext cx="1905858" cy="1524901"/>
            </a:xfrm>
            <a:prstGeom prst="rect">
              <a:avLst/>
            </a:prstGeom>
          </p:spPr>
        </p:pic>
        <p:pic>
          <p:nvPicPr>
            <p:cNvPr id="12" name="Imagem 3"/>
            <p:cNvPicPr>
              <a:picLocks noChangeAspect="1"/>
            </p:cNvPicPr>
            <p:nvPr/>
          </p:nvPicPr>
          <p:blipFill rotWithShape="1">
            <a:blip r:embed="rId2"/>
            <a:srcRect l="72754" t="74759" r="4616" b="2523"/>
            <a:stretch/>
          </p:blipFill>
          <p:spPr>
            <a:xfrm rot="5400000">
              <a:off x="10739359" y="1415280"/>
              <a:ext cx="927236" cy="1978046"/>
            </a:xfrm>
            <a:prstGeom prst="rect">
              <a:avLst/>
            </a:prstGeom>
          </p:spPr>
        </p:pic>
      </p:grpSp>
      <p:pic>
        <p:nvPicPr>
          <p:cNvPr id="14" name="Picture 13" descr="Captura de Tela 2020-11-18 às 16.44.2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" t="3124" r="11673" b="70608"/>
          <a:stretch/>
        </p:blipFill>
        <p:spPr>
          <a:xfrm>
            <a:off x="0" y="1000560"/>
            <a:ext cx="7363628" cy="910765"/>
          </a:xfrm>
          <a:prstGeom prst="rect">
            <a:avLst/>
          </a:prstGeom>
        </p:spPr>
      </p:pic>
      <p:sp>
        <p:nvSpPr>
          <p:cNvPr id="1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008073"/>
            <a:ext cx="8667858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Aqui, você definirá </a:t>
            </a:r>
            <a:r>
              <a:rPr lang="pt-BR" sz="3600" dirty="0" smtClean="0"/>
              <a:t>como </a:t>
            </a:r>
            <a:r>
              <a:rPr lang="pt-BR" sz="3600" dirty="0"/>
              <a:t>será a entrada de do dinheiro na empresa.</a:t>
            </a:r>
          </a:p>
        </p:txBody>
      </p:sp>
      <p:pic>
        <p:nvPicPr>
          <p:cNvPr id="18" name="Picture 17" descr="Captura de Tela 2020-11-18 às 16.44.2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0" t="3124" r="11673" b="70608"/>
          <a:stretch/>
        </p:blipFill>
        <p:spPr>
          <a:xfrm>
            <a:off x="731230" y="3899868"/>
            <a:ext cx="2514411" cy="673929"/>
          </a:xfrm>
          <a:prstGeom prst="rect">
            <a:avLst/>
          </a:prstGeom>
        </p:spPr>
      </p:pic>
      <p:sp>
        <p:nvSpPr>
          <p:cNvPr id="19" name="Espaço Reservado para Conteúdo 2"/>
          <p:cNvSpPr txBox="1">
            <a:spLocks/>
          </p:cNvSpPr>
          <p:nvPr/>
        </p:nvSpPr>
        <p:spPr>
          <a:xfrm>
            <a:off x="3324400" y="3853493"/>
            <a:ext cx="6232922" cy="1604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/>
              <a:t>Aqui é importante saber quanto as pessoas estão dispostas a pagar pelos produtos/serviços que serão oferecidos</a:t>
            </a:r>
            <a:r>
              <a:rPr lang="pt-BR" sz="2400" dirty="0" smtClean="0"/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Qual será o </a:t>
            </a:r>
            <a:r>
              <a:rPr lang="pt-BR" sz="2400" dirty="0" smtClean="0"/>
              <a:t>portfólio de produtos e serviços?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Qual a estimativa de venda mensal?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Qual a expectativa de crescimento?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36274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40174" y="1004008"/>
            <a:ext cx="2298863" cy="4165548"/>
            <a:chOff x="10213954" y="1004016"/>
            <a:chExt cx="1978046" cy="1863905"/>
          </a:xfrm>
        </p:grpSpPr>
        <p:pic>
          <p:nvPicPr>
            <p:cNvPr id="9" name="Imagem 3"/>
            <p:cNvPicPr>
              <a:picLocks noChangeAspect="1"/>
            </p:cNvPicPr>
            <p:nvPr/>
          </p:nvPicPr>
          <p:blipFill rotWithShape="1">
            <a:blip r:embed="rId2"/>
            <a:srcRect l="35402" t="74759" r="39964" b="2523"/>
            <a:stretch/>
          </p:blipFill>
          <p:spPr>
            <a:xfrm>
              <a:off x="10245569" y="1004016"/>
              <a:ext cx="1905858" cy="1524901"/>
            </a:xfrm>
            <a:prstGeom prst="rect">
              <a:avLst/>
            </a:prstGeom>
          </p:spPr>
        </p:pic>
        <p:pic>
          <p:nvPicPr>
            <p:cNvPr id="12" name="Imagem 3"/>
            <p:cNvPicPr>
              <a:picLocks noChangeAspect="1"/>
            </p:cNvPicPr>
            <p:nvPr/>
          </p:nvPicPr>
          <p:blipFill rotWithShape="1">
            <a:blip r:embed="rId2"/>
            <a:srcRect l="72754" t="74759" r="4616" b="2523"/>
            <a:stretch/>
          </p:blipFill>
          <p:spPr>
            <a:xfrm rot="5400000">
              <a:off x="10739359" y="1415280"/>
              <a:ext cx="927236" cy="1978046"/>
            </a:xfrm>
            <a:prstGeom prst="rect">
              <a:avLst/>
            </a:prstGeom>
          </p:spPr>
        </p:pic>
      </p:grpSp>
      <p:pic>
        <p:nvPicPr>
          <p:cNvPr id="14" name="Picture 13" descr="Captura de Tela 2020-11-18 às 16.44.2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" t="3124" r="11673" b="70608"/>
          <a:stretch/>
        </p:blipFill>
        <p:spPr>
          <a:xfrm>
            <a:off x="0" y="1000560"/>
            <a:ext cx="7363628" cy="910765"/>
          </a:xfrm>
          <a:prstGeom prst="rect">
            <a:avLst/>
          </a:prstGeom>
        </p:spPr>
      </p:pic>
      <p:sp>
        <p:nvSpPr>
          <p:cNvPr id="17" name="Espaço Reservado para Conteúdo 2"/>
          <p:cNvSpPr>
            <a:spLocks noGrp="1"/>
          </p:cNvSpPr>
          <p:nvPr>
            <p:ph idx="1"/>
          </p:nvPr>
        </p:nvSpPr>
        <p:spPr>
          <a:xfrm>
            <a:off x="427637" y="2008073"/>
            <a:ext cx="8667858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 smtClean="0"/>
              <a:t>Produtos</a:t>
            </a:r>
          </a:p>
          <a:p>
            <a:pPr algn="just">
              <a:buFont typeface="Wingdings" charset="2"/>
              <a:buChar char="ü"/>
            </a:pPr>
            <a:r>
              <a:rPr lang="pt-BR" sz="3600" dirty="0" smtClean="0"/>
              <a:t>Serviços</a:t>
            </a:r>
            <a:endParaRPr lang="pt-BR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3402" y="1912503"/>
            <a:ext cx="5252595" cy="32848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494" y="5064552"/>
            <a:ext cx="5260782" cy="179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40174" y="1004008"/>
            <a:ext cx="2298863" cy="4165548"/>
            <a:chOff x="10213954" y="1004016"/>
            <a:chExt cx="1978046" cy="1863905"/>
          </a:xfrm>
        </p:grpSpPr>
        <p:pic>
          <p:nvPicPr>
            <p:cNvPr id="9" name="Imagem 3"/>
            <p:cNvPicPr>
              <a:picLocks noChangeAspect="1"/>
            </p:cNvPicPr>
            <p:nvPr/>
          </p:nvPicPr>
          <p:blipFill rotWithShape="1">
            <a:blip r:embed="rId2"/>
            <a:srcRect l="35402" t="74759" r="39964" b="2523"/>
            <a:stretch/>
          </p:blipFill>
          <p:spPr>
            <a:xfrm>
              <a:off x="10245569" y="1004016"/>
              <a:ext cx="1905858" cy="1524901"/>
            </a:xfrm>
            <a:prstGeom prst="rect">
              <a:avLst/>
            </a:prstGeom>
          </p:spPr>
        </p:pic>
        <p:pic>
          <p:nvPicPr>
            <p:cNvPr id="12" name="Imagem 3"/>
            <p:cNvPicPr>
              <a:picLocks noChangeAspect="1"/>
            </p:cNvPicPr>
            <p:nvPr/>
          </p:nvPicPr>
          <p:blipFill rotWithShape="1">
            <a:blip r:embed="rId2"/>
            <a:srcRect l="72754" t="74759" r="4616" b="2523"/>
            <a:stretch/>
          </p:blipFill>
          <p:spPr>
            <a:xfrm rot="5400000">
              <a:off x="10739359" y="1415280"/>
              <a:ext cx="927236" cy="1978046"/>
            </a:xfrm>
            <a:prstGeom prst="rect">
              <a:avLst/>
            </a:prstGeom>
          </p:spPr>
        </p:pic>
      </p:grpSp>
      <p:sp>
        <p:nvSpPr>
          <p:cNvPr id="17" name="Espaço Reservado para Conteúdo 2"/>
          <p:cNvSpPr>
            <a:spLocks noGrp="1"/>
          </p:cNvSpPr>
          <p:nvPr>
            <p:ph idx="1"/>
          </p:nvPr>
        </p:nvSpPr>
        <p:spPr>
          <a:xfrm>
            <a:off x="427637" y="2008073"/>
            <a:ext cx="485270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dirty="0" smtClean="0"/>
              <a:t>Tangibilidade</a:t>
            </a:r>
          </a:p>
          <a:p>
            <a:pPr>
              <a:buFont typeface="Wingdings" charset="2"/>
              <a:buChar char="ü"/>
            </a:pPr>
            <a:r>
              <a:rPr lang="pt-BR" dirty="0" smtClean="0"/>
              <a:t>Homogeneidade</a:t>
            </a:r>
          </a:p>
          <a:p>
            <a:pPr>
              <a:buFont typeface="Wingdings" charset="2"/>
              <a:buChar char="ü"/>
            </a:pPr>
            <a:r>
              <a:rPr lang="pt-BR" dirty="0" err="1" smtClean="0"/>
              <a:t>Estocabilidade</a:t>
            </a:r>
            <a:endParaRPr lang="pt-BR" dirty="0" smtClean="0"/>
          </a:p>
          <a:p>
            <a:pPr>
              <a:buFont typeface="Wingdings" charset="2"/>
              <a:buChar char="ü"/>
            </a:pPr>
            <a:r>
              <a:rPr lang="pt-BR" dirty="0" smtClean="0"/>
              <a:t>Sem a participação direta do cliente</a:t>
            </a:r>
          </a:p>
          <a:p>
            <a:pPr>
              <a:buFont typeface="Wingdings" charset="2"/>
              <a:buChar char="ü"/>
            </a:pPr>
            <a:r>
              <a:rPr lang="pt-BR" dirty="0" smtClean="0"/>
              <a:t>Julgamento sobre a qualidade feito no ato do consumo, depois da produção</a:t>
            </a:r>
            <a:endParaRPr lang="pt-BR" dirty="0"/>
          </a:p>
        </p:txBody>
      </p:sp>
      <p:grpSp>
        <p:nvGrpSpPr>
          <p:cNvPr id="5" name="Group 4"/>
          <p:cNvGrpSpPr/>
          <p:nvPr/>
        </p:nvGrpSpPr>
        <p:grpSpPr>
          <a:xfrm>
            <a:off x="5280346" y="1026767"/>
            <a:ext cx="4718252" cy="4137099"/>
            <a:chOff x="3748494" y="1912503"/>
            <a:chExt cx="5264213" cy="494549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0112" y="1912503"/>
              <a:ext cx="5252595" cy="3284832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8494" y="5064552"/>
              <a:ext cx="5260782" cy="1793448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367619" y="985981"/>
            <a:ext cx="4361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OOD BRUSH"/>
                <a:cs typeface="GOOD BRUSH"/>
              </a:rPr>
              <a:t>PRODUTO</a:t>
            </a:r>
            <a:endParaRPr lang="en-US" sz="6000" dirty="0">
              <a:latin typeface="GOOD BRUSH"/>
              <a:cs typeface="GOOD BRUSH"/>
            </a:endParaRPr>
          </a:p>
        </p:txBody>
      </p:sp>
    </p:spTree>
    <p:extLst>
      <p:ext uri="{BB962C8B-B14F-4D97-AF65-F5344CB8AC3E}">
        <p14:creationId xmlns:p14="http://schemas.microsoft.com/office/powerpoint/2010/main" val="351854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40174" y="1004008"/>
            <a:ext cx="2298863" cy="4165548"/>
            <a:chOff x="10213954" y="1004016"/>
            <a:chExt cx="1978046" cy="1863905"/>
          </a:xfrm>
        </p:grpSpPr>
        <p:pic>
          <p:nvPicPr>
            <p:cNvPr id="9" name="Imagem 3"/>
            <p:cNvPicPr>
              <a:picLocks noChangeAspect="1"/>
            </p:cNvPicPr>
            <p:nvPr/>
          </p:nvPicPr>
          <p:blipFill rotWithShape="1">
            <a:blip r:embed="rId2"/>
            <a:srcRect l="35402" t="74759" r="39964" b="2523"/>
            <a:stretch/>
          </p:blipFill>
          <p:spPr>
            <a:xfrm>
              <a:off x="10245569" y="1004016"/>
              <a:ext cx="1905858" cy="1524901"/>
            </a:xfrm>
            <a:prstGeom prst="rect">
              <a:avLst/>
            </a:prstGeom>
          </p:spPr>
        </p:pic>
        <p:pic>
          <p:nvPicPr>
            <p:cNvPr id="12" name="Imagem 3"/>
            <p:cNvPicPr>
              <a:picLocks noChangeAspect="1"/>
            </p:cNvPicPr>
            <p:nvPr/>
          </p:nvPicPr>
          <p:blipFill rotWithShape="1">
            <a:blip r:embed="rId2"/>
            <a:srcRect l="72754" t="74759" r="4616" b="2523"/>
            <a:stretch/>
          </p:blipFill>
          <p:spPr>
            <a:xfrm rot="5400000">
              <a:off x="10739359" y="1415280"/>
              <a:ext cx="927236" cy="1978046"/>
            </a:xfrm>
            <a:prstGeom prst="rect">
              <a:avLst/>
            </a:prstGeom>
          </p:spPr>
        </p:pic>
      </p:grpSp>
      <p:sp>
        <p:nvSpPr>
          <p:cNvPr id="17" name="Espaço Reservado para Conteúdo 2"/>
          <p:cNvSpPr>
            <a:spLocks noGrp="1"/>
          </p:cNvSpPr>
          <p:nvPr>
            <p:ph idx="1"/>
          </p:nvPr>
        </p:nvSpPr>
        <p:spPr>
          <a:xfrm>
            <a:off x="427637" y="2008073"/>
            <a:ext cx="485270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dirty="0" smtClean="0"/>
              <a:t>Intangibilidade</a:t>
            </a:r>
          </a:p>
          <a:p>
            <a:pPr>
              <a:buFont typeface="Wingdings" charset="2"/>
              <a:buChar char="ü"/>
            </a:pPr>
            <a:r>
              <a:rPr lang="pt-BR" dirty="0" smtClean="0"/>
              <a:t>Heterogeneidade</a:t>
            </a:r>
          </a:p>
          <a:p>
            <a:pPr>
              <a:buFont typeface="Wingdings" charset="2"/>
              <a:buChar char="ü"/>
            </a:pPr>
            <a:r>
              <a:rPr lang="pt-BR" dirty="0" smtClean="0"/>
              <a:t>Não é possível estocar</a:t>
            </a:r>
          </a:p>
          <a:p>
            <a:pPr>
              <a:buFont typeface="Wingdings" charset="2"/>
              <a:buChar char="ü"/>
            </a:pPr>
            <a:r>
              <a:rPr lang="pt-BR" dirty="0"/>
              <a:t>P</a:t>
            </a:r>
            <a:r>
              <a:rPr lang="pt-BR" dirty="0" smtClean="0"/>
              <a:t>articipação direta do cliente</a:t>
            </a:r>
          </a:p>
          <a:p>
            <a:pPr>
              <a:buFont typeface="Wingdings" charset="2"/>
              <a:buChar char="ü"/>
            </a:pPr>
            <a:r>
              <a:rPr lang="pt-BR" dirty="0" smtClean="0"/>
              <a:t>Simultaneidade (produção e consumo)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280346" y="1026767"/>
            <a:ext cx="4718252" cy="4137099"/>
            <a:chOff x="3748494" y="1912503"/>
            <a:chExt cx="5264213" cy="494549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0112" y="1912503"/>
              <a:ext cx="5252595" cy="3284832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8494" y="5064552"/>
              <a:ext cx="5260782" cy="1793448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367619" y="985981"/>
            <a:ext cx="4361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OOD BRUSH"/>
                <a:cs typeface="GOOD BRUSH"/>
              </a:rPr>
              <a:t>SERVIÇO</a:t>
            </a:r>
            <a:endParaRPr lang="en-US" sz="6000" dirty="0">
              <a:latin typeface="GOOD BRUSH"/>
              <a:cs typeface="GOOD BRUSH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429648" y="5901152"/>
            <a:ext cx="6699236" cy="6664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pt-BR" dirty="0" smtClean="0"/>
              <a:t>Qualidade (julgamento imediato)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808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40174" y="1004008"/>
            <a:ext cx="2298863" cy="4165548"/>
            <a:chOff x="10213954" y="1004016"/>
            <a:chExt cx="1978046" cy="1863905"/>
          </a:xfrm>
        </p:grpSpPr>
        <p:pic>
          <p:nvPicPr>
            <p:cNvPr id="9" name="Imagem 3"/>
            <p:cNvPicPr>
              <a:picLocks noChangeAspect="1"/>
            </p:cNvPicPr>
            <p:nvPr/>
          </p:nvPicPr>
          <p:blipFill rotWithShape="1">
            <a:blip r:embed="rId2"/>
            <a:srcRect l="35402" t="74759" r="39964" b="2523"/>
            <a:stretch/>
          </p:blipFill>
          <p:spPr>
            <a:xfrm>
              <a:off x="10245569" y="1004016"/>
              <a:ext cx="1905858" cy="1524901"/>
            </a:xfrm>
            <a:prstGeom prst="rect">
              <a:avLst/>
            </a:prstGeom>
          </p:spPr>
        </p:pic>
        <p:pic>
          <p:nvPicPr>
            <p:cNvPr id="12" name="Imagem 3"/>
            <p:cNvPicPr>
              <a:picLocks noChangeAspect="1"/>
            </p:cNvPicPr>
            <p:nvPr/>
          </p:nvPicPr>
          <p:blipFill rotWithShape="1">
            <a:blip r:embed="rId2"/>
            <a:srcRect l="72754" t="74759" r="4616" b="2523"/>
            <a:stretch/>
          </p:blipFill>
          <p:spPr>
            <a:xfrm rot="5400000">
              <a:off x="10739359" y="1415280"/>
              <a:ext cx="927236" cy="1978046"/>
            </a:xfrm>
            <a:prstGeom prst="rect">
              <a:avLst/>
            </a:prstGeom>
          </p:spPr>
        </p:pic>
      </p:grpSp>
      <p:pic>
        <p:nvPicPr>
          <p:cNvPr id="14" name="Picture 13" descr="Captura de Tela 2020-11-18 às 16.44.2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" t="3124" r="11673" b="70608"/>
          <a:stretch/>
        </p:blipFill>
        <p:spPr>
          <a:xfrm>
            <a:off x="0" y="1000560"/>
            <a:ext cx="7363628" cy="910765"/>
          </a:xfrm>
          <a:prstGeom prst="rect">
            <a:avLst/>
          </a:prstGeom>
        </p:spPr>
      </p:pic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2497682"/>
            <a:ext cx="9371797" cy="186716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Quais os meus produtos e serviços?</a:t>
            </a:r>
          </a:p>
          <a:p>
            <a:pPr>
              <a:buFont typeface="Wingdings" charset="2"/>
              <a:buChar char="ü"/>
            </a:pPr>
            <a:r>
              <a:rPr lang="pt-BR" sz="3600" dirty="0" smtClean="0"/>
              <a:t> Quanto os clientes estão dispostos a pagar?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Como e quanto os clientes estão pagando atualmente?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Como prefeririam pagar?</a:t>
            </a:r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Como cada fonte de renda contribui para a receita total?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6057" y="1895784"/>
            <a:ext cx="778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PERGUNTAS ORIENTADORAS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67785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5" r="59293" b="65032"/>
          <a:stretch/>
        </p:blipFill>
        <p:spPr>
          <a:xfrm>
            <a:off x="9871581" y="985023"/>
            <a:ext cx="2336098" cy="4560254"/>
          </a:xfrm>
          <a:prstGeom prst="rect">
            <a:avLst/>
          </a:prstGeom>
        </p:spPr>
      </p:pic>
      <p:pic>
        <p:nvPicPr>
          <p:cNvPr id="6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095"/>
          <a:stretch/>
        </p:blipFill>
        <p:spPr>
          <a:xfrm>
            <a:off x="78394" y="1008399"/>
            <a:ext cx="9021699" cy="915753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1979493"/>
            <a:ext cx="9289024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quais as atividades que são imprescindíveis para </a:t>
            </a:r>
            <a:r>
              <a:rPr lang="pt-BR" sz="3600"/>
              <a:t>o </a:t>
            </a:r>
            <a:r>
              <a:rPr lang="pt-BR" sz="3600" smtClean="0"/>
              <a:t>desenvolvimento dos </a:t>
            </a:r>
            <a:r>
              <a:rPr lang="pt-BR" sz="3600" dirty="0"/>
              <a:t>produtos/serviços ligados à proposta de valor.</a:t>
            </a:r>
          </a:p>
        </p:txBody>
      </p:sp>
      <p:pic>
        <p:nvPicPr>
          <p:cNvPr id="10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17" b="88095"/>
          <a:stretch/>
        </p:blipFill>
        <p:spPr>
          <a:xfrm>
            <a:off x="795222" y="4305371"/>
            <a:ext cx="2936262" cy="639826"/>
          </a:xfrm>
          <a:prstGeom prst="rect">
            <a:avLst/>
          </a:prstGeom>
        </p:spPr>
      </p:pic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811901" y="4209756"/>
            <a:ext cx="6059679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/>
              <a:t>As atividades principais estão relacionadas àquelas diretamente ligadas às finalidades da empresa na realização da proposta de valor</a:t>
            </a:r>
            <a:r>
              <a:rPr lang="pt-BR" sz="2400" dirty="0" smtClean="0"/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Quais atividades são imprescindíveis?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Quais as atividades que definirão a decisão de compra dos clientes?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58666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730595"/>
            <a:ext cx="12192000" cy="1467556"/>
            <a:chOff x="0" y="4637359"/>
            <a:chExt cx="15536334" cy="2220641"/>
          </a:xfrm>
        </p:grpSpPr>
        <p:pic>
          <p:nvPicPr>
            <p:cNvPr id="5" name="Picture 4" descr="Captura de Tela 2020-11-18 às 10.34.12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91"/>
            <a:stretch/>
          </p:blipFill>
          <p:spPr>
            <a:xfrm>
              <a:off x="9254432" y="4637359"/>
              <a:ext cx="6281901" cy="1991898"/>
            </a:xfrm>
            <a:prstGeom prst="rect">
              <a:avLst/>
            </a:prstGeom>
          </p:spPr>
        </p:pic>
        <p:pic>
          <p:nvPicPr>
            <p:cNvPr id="7" name="Picture 6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53"/>
            <a:stretch/>
          </p:blipFill>
          <p:spPr>
            <a:xfrm>
              <a:off x="0" y="4648200"/>
              <a:ext cx="9224211" cy="2209800"/>
            </a:xfrm>
            <a:prstGeom prst="rect">
              <a:avLst/>
            </a:prstGeom>
          </p:spPr>
        </p:pic>
        <p:pic>
          <p:nvPicPr>
            <p:cNvPr id="8" name="Picture 7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8283223" y="6392333"/>
              <a:ext cx="6314500" cy="465667"/>
            </a:xfrm>
            <a:prstGeom prst="rect">
              <a:avLst/>
            </a:prstGeom>
          </p:spPr>
        </p:pic>
        <p:pic>
          <p:nvPicPr>
            <p:cNvPr id="9" name="Picture 8" descr="Captura de Tela 2020-11-18 às 10.33.36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12598401" y="6625166"/>
              <a:ext cx="2937933" cy="232834"/>
            </a:xfrm>
            <a:prstGeom prst="rect">
              <a:avLst/>
            </a:prstGeom>
          </p:spPr>
        </p:pic>
      </p:grpSp>
      <p:sp>
        <p:nvSpPr>
          <p:cNvPr id="17" name="Rectangle 16"/>
          <p:cNvSpPr/>
          <p:nvPr/>
        </p:nvSpPr>
        <p:spPr>
          <a:xfrm>
            <a:off x="0" y="5111650"/>
            <a:ext cx="8701571" cy="1746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497763" y="5205731"/>
            <a:ext cx="3695742" cy="7541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" t="73354" r="49492"/>
          <a:stretch/>
        </p:blipFill>
        <p:spPr>
          <a:xfrm>
            <a:off x="152401" y="3335425"/>
            <a:ext cx="6264222" cy="1569455"/>
          </a:xfrm>
          <a:prstGeom prst="rect">
            <a:avLst/>
          </a:prstGeom>
        </p:spPr>
      </p:pic>
      <p:pic>
        <p:nvPicPr>
          <p:cNvPr id="12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5" t="73354" r="6649"/>
          <a:stretch/>
        </p:blipFill>
        <p:spPr>
          <a:xfrm>
            <a:off x="518008" y="4691056"/>
            <a:ext cx="5806417" cy="1569455"/>
          </a:xfrm>
          <a:prstGeom prst="rect">
            <a:avLst/>
          </a:prstGeom>
        </p:spPr>
      </p:pic>
      <p:pic>
        <p:nvPicPr>
          <p:cNvPr id="2" name="Picture 1" descr="Captura de Tela 2021-11-23 às 11.25.46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9" b="13842"/>
          <a:stretch/>
        </p:blipFill>
        <p:spPr>
          <a:xfrm>
            <a:off x="6550259" y="1900242"/>
            <a:ext cx="5641742" cy="49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18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095"/>
          <a:stretch/>
        </p:blipFill>
        <p:spPr>
          <a:xfrm>
            <a:off x="78394" y="1008399"/>
            <a:ext cx="9021699" cy="915753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50663" y="1979493"/>
            <a:ext cx="8667858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Produção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Resolução de problemas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Consultor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Ensino</a:t>
            </a:r>
            <a:endParaRPr lang="pt-BR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198" y="2035797"/>
            <a:ext cx="4215869" cy="4215869"/>
          </a:xfrm>
          <a:prstGeom prst="rect">
            <a:avLst/>
          </a:prstGeom>
        </p:spPr>
      </p:pic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5" r="59293" b="65032"/>
          <a:stretch/>
        </p:blipFill>
        <p:spPr>
          <a:xfrm>
            <a:off x="9843007" y="985023"/>
            <a:ext cx="2336098" cy="456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3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04363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quais são os recursos necessários para que sejam desenvolvidas as atividades principais.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811901" y="4078568"/>
            <a:ext cx="6012643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/>
              <a:t>Os recursos não são somente financeiros, mas, também físicos (instalações), tecnológicos (equipamentos) e organizacionais (gerenciais</a:t>
            </a:r>
            <a:r>
              <a:rPr lang="pt-BR" sz="2400" dirty="0" smtClean="0"/>
              <a:t>).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O que é preciso para que as atividades principais sejam executadas com as características da proposta de valor?</a:t>
            </a:r>
            <a:endParaRPr lang="pt-BR" sz="2400" dirty="0"/>
          </a:p>
        </p:txBody>
      </p:sp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6" t="34162" r="59165" b="30650"/>
          <a:stretch/>
        </p:blipFill>
        <p:spPr>
          <a:xfrm>
            <a:off x="9824545" y="956474"/>
            <a:ext cx="2367455" cy="4363039"/>
          </a:xfrm>
          <a:prstGeom prst="rect">
            <a:avLst/>
          </a:prstGeom>
        </p:spPr>
      </p:pic>
      <p:pic>
        <p:nvPicPr>
          <p:cNvPr id="9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4" b="87672"/>
          <a:stretch/>
        </p:blipFill>
        <p:spPr>
          <a:xfrm>
            <a:off x="0" y="992019"/>
            <a:ext cx="8484633" cy="957787"/>
          </a:xfrm>
          <a:prstGeom prst="rect">
            <a:avLst/>
          </a:prstGeom>
        </p:spPr>
      </p:pic>
      <p:pic>
        <p:nvPicPr>
          <p:cNvPr id="12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4" r="53413" b="87672"/>
          <a:stretch/>
        </p:blipFill>
        <p:spPr>
          <a:xfrm>
            <a:off x="639890" y="4043480"/>
            <a:ext cx="3006170" cy="72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38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5" r="59293" b="65032"/>
          <a:stretch/>
        </p:blipFill>
        <p:spPr>
          <a:xfrm>
            <a:off x="9871581" y="985023"/>
            <a:ext cx="2336098" cy="3734630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50663" y="1979493"/>
            <a:ext cx="3678061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Equipamentos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Infraestrutura</a:t>
            </a:r>
          </a:p>
          <a:p>
            <a:pPr>
              <a:buFont typeface="Wingdings" charset="2"/>
              <a:buChar char="ü"/>
            </a:pPr>
            <a:r>
              <a:rPr lang="pt-BR" sz="3600" dirty="0" smtClean="0"/>
              <a:t> Recurso financeiro</a:t>
            </a:r>
            <a:endParaRPr lang="pt-BR" sz="3600" dirty="0"/>
          </a:p>
        </p:txBody>
      </p:sp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4" b="87672"/>
          <a:stretch/>
        </p:blipFill>
        <p:spPr>
          <a:xfrm>
            <a:off x="0" y="992019"/>
            <a:ext cx="8484633" cy="9577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3619" b="7824"/>
          <a:stretch/>
        </p:blipFill>
        <p:spPr>
          <a:xfrm>
            <a:off x="3824369" y="2058495"/>
            <a:ext cx="5882521" cy="479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9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204363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identificará quais são os parceiros que </a:t>
            </a:r>
            <a:r>
              <a:rPr lang="pt-BR" sz="3600"/>
              <a:t>podem </a:t>
            </a:r>
            <a:r>
              <a:rPr lang="pt-BR" sz="3600" smtClean="0"/>
              <a:t>apoiar </a:t>
            </a:r>
            <a:r>
              <a:rPr lang="pt-BR" sz="3600" dirty="0"/>
              <a:t>sua empresa na realização da proposta de valor.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811902" y="4373612"/>
            <a:ext cx="5830382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/>
              <a:t>Os principais parceiros são as agências de fomento ou os fornecedores, pois ambos podem otimizar e reduzir riscos</a:t>
            </a:r>
            <a:r>
              <a:rPr lang="pt-BR" sz="2400" dirty="0" smtClean="0"/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Quais as instituições que podem auxiliar?</a:t>
            </a:r>
            <a:endParaRPr lang="pt-BR" sz="2400" dirty="0"/>
          </a:p>
        </p:txBody>
      </p:sp>
      <p:pic>
        <p:nvPicPr>
          <p:cNvPr id="10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7" t="39963" r="15149" b="44487"/>
          <a:stretch/>
        </p:blipFill>
        <p:spPr>
          <a:xfrm>
            <a:off x="166771" y="987731"/>
            <a:ext cx="7439767" cy="859456"/>
          </a:xfrm>
          <a:prstGeom prst="rect">
            <a:avLst/>
          </a:prstGeom>
        </p:spPr>
      </p:pic>
      <p:pic>
        <p:nvPicPr>
          <p:cNvPr id="14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7" t="39963" r="54591" b="44487"/>
          <a:stretch/>
        </p:blipFill>
        <p:spPr>
          <a:xfrm>
            <a:off x="652716" y="4359880"/>
            <a:ext cx="3118899" cy="725222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9839545" y="974904"/>
            <a:ext cx="2365284" cy="4040720"/>
            <a:chOff x="9839545" y="974904"/>
            <a:chExt cx="2365284" cy="4040720"/>
          </a:xfrm>
        </p:grpSpPr>
        <p:pic>
          <p:nvPicPr>
            <p:cNvPr id="15" name="Espaço Reservado para Conteúdo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2" t="51761" r="78121" b="30879"/>
            <a:stretch/>
          </p:blipFill>
          <p:spPr>
            <a:xfrm>
              <a:off x="9839545" y="3540441"/>
              <a:ext cx="2365277" cy="1475183"/>
            </a:xfrm>
            <a:prstGeom prst="rect">
              <a:avLst/>
            </a:prstGeom>
          </p:spPr>
        </p:pic>
        <p:pic>
          <p:nvPicPr>
            <p:cNvPr id="16" name="Espaço Reservado para Conteúdo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2" t="540" r="78121" b="74803"/>
            <a:stretch/>
          </p:blipFill>
          <p:spPr>
            <a:xfrm>
              <a:off x="9839552" y="974904"/>
              <a:ext cx="2365277" cy="27322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03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5" r="59293" b="65032"/>
          <a:stretch/>
        </p:blipFill>
        <p:spPr>
          <a:xfrm>
            <a:off x="9871581" y="985023"/>
            <a:ext cx="2336098" cy="3734630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50663" y="1979493"/>
            <a:ext cx="5239922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Fornecedores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Instituições tecnológicas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Poder público</a:t>
            </a:r>
            <a:endParaRPr lang="pt-BR" sz="3600" dirty="0"/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Bancos</a:t>
            </a:r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Agências de fomento</a:t>
            </a:r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Apoio empresarial</a:t>
            </a:r>
          </a:p>
          <a:p>
            <a:pPr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Investidores</a:t>
            </a:r>
            <a:endParaRPr lang="pt-BR" sz="3600" dirty="0"/>
          </a:p>
        </p:txBody>
      </p:sp>
      <p:pic>
        <p:nvPicPr>
          <p:cNvPr id="8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7" t="39963" r="15149" b="44487"/>
          <a:stretch/>
        </p:blipFill>
        <p:spPr>
          <a:xfrm>
            <a:off x="166771" y="987731"/>
            <a:ext cx="7439767" cy="859456"/>
          </a:xfrm>
          <a:prstGeom prst="rect">
            <a:avLst/>
          </a:prstGeom>
        </p:spPr>
      </p:pic>
      <p:pic>
        <p:nvPicPr>
          <p:cNvPr id="9" name="Picture 15" descr="http://upload.wikimedia.org/wikipedia/commons/thumb/1/15/Logotipo_IFET.svg/200px-Logotipo_IFET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061" y="1868705"/>
            <a:ext cx="1191746" cy="159694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1" descr="https://encrypted-tbn2.gstatic.com/images?q=tbn:ANd9GcRkTCdbLHkVveD9bf8GZyot3iXfEBoXsCHBEsKMJgPhb0YHFgg10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588" y="3529218"/>
            <a:ext cx="2663899" cy="162150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encrypted-tbn3.gstatic.com/images?q=tbn:ANd9GcSl2EOnm9_J8NRqn0-WQpLcaLCTiq6wRNI-lYeTUdzmSh7e3j9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086" y="5194550"/>
            <a:ext cx="2828925" cy="16192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/>
          <a:srcRect l="27291" t="19797" r="26903" b="19532"/>
          <a:stretch/>
        </p:blipFill>
        <p:spPr>
          <a:xfrm>
            <a:off x="8728911" y="4817649"/>
            <a:ext cx="2233311" cy="195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6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5" y="2043633"/>
            <a:ext cx="8974699" cy="124094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Aqui, você levantará o que vai ser </a:t>
            </a:r>
            <a:r>
              <a:rPr lang="pt-BR" sz="3600"/>
              <a:t>preciso </a:t>
            </a:r>
            <a:r>
              <a:rPr lang="pt-BR" sz="3600" smtClean="0"/>
              <a:t>gastar </a:t>
            </a:r>
            <a:r>
              <a:rPr lang="pt-BR" sz="3600" dirty="0"/>
              <a:t>com a implantação da empresa para realização da proposta de valor.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194325" y="4084938"/>
            <a:ext cx="6581081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Nesta etapa, deve-se rever o que ficou definido nas etapas anteriores e elaborar orçamento.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Investimentos</a:t>
            </a:r>
            <a:r>
              <a:rPr lang="pt-BR" sz="2400" dirty="0"/>
              <a:t>, custos fixos e variáveis, assim como a necessidade estimada inicial de capital de giro</a:t>
            </a:r>
            <a:r>
              <a:rPr lang="pt-BR" sz="2400" dirty="0" smtClean="0"/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pt-BR" sz="2400" dirty="0" smtClean="0"/>
              <a:t>Verificar o que será adquirido de forma parcelada e distribuir as parcelas ao longo dos meses.</a:t>
            </a:r>
            <a:endParaRPr lang="pt-BR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9775407" y="973352"/>
            <a:ext cx="2416591" cy="4157722"/>
            <a:chOff x="9775407" y="973352"/>
            <a:chExt cx="2416591" cy="4157722"/>
          </a:xfrm>
        </p:grpSpPr>
        <p:grpSp>
          <p:nvGrpSpPr>
            <p:cNvPr id="2" name="Group 1"/>
            <p:cNvGrpSpPr/>
            <p:nvPr/>
          </p:nvGrpSpPr>
          <p:grpSpPr>
            <a:xfrm>
              <a:off x="9775407" y="973352"/>
              <a:ext cx="2416591" cy="4157722"/>
              <a:chOff x="9775407" y="973352"/>
              <a:chExt cx="2416591" cy="4157722"/>
            </a:xfrm>
          </p:grpSpPr>
          <p:pic>
            <p:nvPicPr>
              <p:cNvPr id="12" name="Espaço Reservado para Conteúdo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1" t="68436" r="78488"/>
              <a:stretch/>
            </p:blipFill>
            <p:spPr>
              <a:xfrm>
                <a:off x="9828976" y="973352"/>
                <a:ext cx="2350967" cy="2939072"/>
              </a:xfrm>
              <a:prstGeom prst="rect">
                <a:avLst/>
              </a:prstGeom>
            </p:spPr>
          </p:pic>
          <p:pic>
            <p:nvPicPr>
              <p:cNvPr id="13" name="Espaço Reservado para Conteúdo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000" t="68436" r="1"/>
              <a:stretch/>
            </p:blipFill>
            <p:spPr>
              <a:xfrm rot="5400000">
                <a:off x="10132725" y="3071800"/>
                <a:ext cx="1701956" cy="2416591"/>
              </a:xfrm>
              <a:prstGeom prst="rect">
                <a:avLst/>
              </a:prstGeom>
            </p:spPr>
          </p:pic>
        </p:grpSp>
        <p:pic>
          <p:nvPicPr>
            <p:cNvPr id="15" name="Espaço Reservado para Conteúdo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000" t="68436" r="4844" b="29536"/>
            <a:stretch/>
          </p:blipFill>
          <p:spPr>
            <a:xfrm rot="5400000">
              <a:off x="11068749" y="2739336"/>
              <a:ext cx="2088319" cy="155282"/>
            </a:xfrm>
            <a:prstGeom prst="rect">
              <a:avLst/>
            </a:prstGeom>
          </p:spPr>
        </p:pic>
      </p:grpSp>
      <p:pic>
        <p:nvPicPr>
          <p:cNvPr id="16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5" t="37806" r="13299" b="46735"/>
          <a:stretch/>
        </p:blipFill>
        <p:spPr>
          <a:xfrm>
            <a:off x="12796" y="987731"/>
            <a:ext cx="8538645" cy="846628"/>
          </a:xfrm>
          <a:prstGeom prst="rect">
            <a:avLst/>
          </a:prstGeom>
        </p:spPr>
      </p:pic>
      <p:pic>
        <p:nvPicPr>
          <p:cNvPr id="18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55" t="37806" r="13299" b="46735"/>
          <a:stretch/>
        </p:blipFill>
        <p:spPr>
          <a:xfrm>
            <a:off x="628602" y="4204178"/>
            <a:ext cx="2578553" cy="71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5" y="2043633"/>
            <a:ext cx="4329615" cy="3826636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Investimento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Pessoal</a:t>
            </a:r>
          </a:p>
          <a:p>
            <a:pPr algn="just">
              <a:buFont typeface="Wingdings" charset="2"/>
              <a:buChar char="ü"/>
            </a:pPr>
            <a:r>
              <a:rPr lang="pt-BR" sz="3600" dirty="0" smtClean="0"/>
              <a:t> Capital </a:t>
            </a:r>
            <a:r>
              <a:rPr lang="pt-BR" sz="3600" dirty="0"/>
              <a:t>de </a:t>
            </a:r>
            <a:r>
              <a:rPr lang="pt-BR" sz="3600" dirty="0" smtClean="0"/>
              <a:t>giro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Custos fixos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Custos variáveis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i="1" dirty="0" smtClean="0"/>
              <a:t>Marketing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</a:t>
            </a:r>
            <a:r>
              <a:rPr lang="pt-BR" sz="3600" dirty="0" smtClean="0"/>
              <a:t>Logística</a:t>
            </a:r>
            <a:endParaRPr lang="pt-BR" sz="3600" dirty="0"/>
          </a:p>
        </p:txBody>
      </p:sp>
      <p:grpSp>
        <p:nvGrpSpPr>
          <p:cNvPr id="3" name="Group 2"/>
          <p:cNvGrpSpPr/>
          <p:nvPr/>
        </p:nvGrpSpPr>
        <p:grpSpPr>
          <a:xfrm>
            <a:off x="9775407" y="973352"/>
            <a:ext cx="2416591" cy="4157722"/>
            <a:chOff x="9775407" y="973352"/>
            <a:chExt cx="2416591" cy="4157722"/>
          </a:xfrm>
        </p:grpSpPr>
        <p:grpSp>
          <p:nvGrpSpPr>
            <p:cNvPr id="2" name="Group 1"/>
            <p:cNvGrpSpPr/>
            <p:nvPr/>
          </p:nvGrpSpPr>
          <p:grpSpPr>
            <a:xfrm>
              <a:off x="9775407" y="973352"/>
              <a:ext cx="2416591" cy="4157722"/>
              <a:chOff x="9775407" y="973352"/>
              <a:chExt cx="2416591" cy="4157722"/>
            </a:xfrm>
          </p:grpSpPr>
          <p:pic>
            <p:nvPicPr>
              <p:cNvPr id="12" name="Espaço Reservado para Conteúdo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1" t="68436" r="78488"/>
              <a:stretch/>
            </p:blipFill>
            <p:spPr>
              <a:xfrm>
                <a:off x="9828976" y="973352"/>
                <a:ext cx="2350967" cy="2939072"/>
              </a:xfrm>
              <a:prstGeom prst="rect">
                <a:avLst/>
              </a:prstGeom>
            </p:spPr>
          </p:pic>
          <p:pic>
            <p:nvPicPr>
              <p:cNvPr id="13" name="Espaço Reservado para Conteúdo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000" t="68436" r="1"/>
              <a:stretch/>
            </p:blipFill>
            <p:spPr>
              <a:xfrm rot="5400000">
                <a:off x="10132725" y="3071800"/>
                <a:ext cx="1701956" cy="2416591"/>
              </a:xfrm>
              <a:prstGeom prst="rect">
                <a:avLst/>
              </a:prstGeom>
            </p:spPr>
          </p:pic>
        </p:grpSp>
        <p:pic>
          <p:nvPicPr>
            <p:cNvPr id="15" name="Espaço Reservado para Conteúdo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000" t="68436" r="4844" b="29536"/>
            <a:stretch/>
          </p:blipFill>
          <p:spPr>
            <a:xfrm rot="5400000">
              <a:off x="11068749" y="2739336"/>
              <a:ext cx="2088319" cy="155282"/>
            </a:xfrm>
            <a:prstGeom prst="rect">
              <a:avLst/>
            </a:prstGeom>
          </p:spPr>
        </p:pic>
      </p:grpSp>
      <p:pic>
        <p:nvPicPr>
          <p:cNvPr id="16" name="Espaço Reservado para Conteú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5" t="37806" r="13299" b="46735"/>
          <a:stretch/>
        </p:blipFill>
        <p:spPr>
          <a:xfrm>
            <a:off x="12796" y="987731"/>
            <a:ext cx="8538645" cy="8466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5808" t="7238" r="4159" b="6546"/>
          <a:stretch/>
        </p:blipFill>
        <p:spPr>
          <a:xfrm>
            <a:off x="4627195" y="1912888"/>
            <a:ext cx="5164036" cy="494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5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217"/>
          <a:stretch/>
        </p:blipFill>
        <p:spPr>
          <a:xfrm>
            <a:off x="1656821" y="2963723"/>
            <a:ext cx="8736430" cy="2063513"/>
          </a:xfrm>
        </p:spPr>
      </p:pic>
      <p:grpSp>
        <p:nvGrpSpPr>
          <p:cNvPr id="5" name="Group 4"/>
          <p:cNvGrpSpPr/>
          <p:nvPr/>
        </p:nvGrpSpPr>
        <p:grpSpPr>
          <a:xfrm>
            <a:off x="0" y="987779"/>
            <a:ext cx="12192000" cy="1467556"/>
            <a:chOff x="0" y="4637359"/>
            <a:chExt cx="15536334" cy="2220641"/>
          </a:xfrm>
        </p:grpSpPr>
        <p:pic>
          <p:nvPicPr>
            <p:cNvPr id="6" name="Picture 5" descr="Captura de Tela 2020-11-18 às 10.34.1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91"/>
            <a:stretch/>
          </p:blipFill>
          <p:spPr>
            <a:xfrm>
              <a:off x="9254432" y="4637359"/>
              <a:ext cx="6281901" cy="1991898"/>
            </a:xfrm>
            <a:prstGeom prst="rect">
              <a:avLst/>
            </a:prstGeom>
          </p:spPr>
        </p:pic>
        <p:pic>
          <p:nvPicPr>
            <p:cNvPr id="7" name="Picture 6" descr="Captura de Tela 2020-11-18 às 10.33.36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53"/>
            <a:stretch/>
          </p:blipFill>
          <p:spPr>
            <a:xfrm>
              <a:off x="0" y="4648200"/>
              <a:ext cx="9224211" cy="2209800"/>
            </a:xfrm>
            <a:prstGeom prst="rect">
              <a:avLst/>
            </a:prstGeom>
          </p:spPr>
        </p:pic>
        <p:pic>
          <p:nvPicPr>
            <p:cNvPr id="8" name="Picture 7" descr="Captura de Tela 2020-11-18 às 10.33.36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8283223" y="6392333"/>
              <a:ext cx="6314500" cy="465667"/>
            </a:xfrm>
            <a:prstGeom prst="rect">
              <a:avLst/>
            </a:prstGeom>
          </p:spPr>
        </p:pic>
        <p:pic>
          <p:nvPicPr>
            <p:cNvPr id="9" name="Picture 8" descr="Captura de Tela 2020-11-18 às 10.33.36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6" t="71392" r="4053"/>
            <a:stretch/>
          </p:blipFill>
          <p:spPr>
            <a:xfrm>
              <a:off x="12598401" y="6625166"/>
              <a:ext cx="2937933" cy="2328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277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" t="12192" r="2236" b="2225"/>
          <a:stretch/>
        </p:blipFill>
        <p:spPr>
          <a:xfrm>
            <a:off x="0" y="963552"/>
            <a:ext cx="12170731" cy="5693708"/>
          </a:xfrm>
        </p:spPr>
      </p:pic>
    </p:spTree>
    <p:extLst>
      <p:ext uri="{BB962C8B-B14F-4D97-AF65-F5344CB8AC3E}">
        <p14:creationId xmlns:p14="http://schemas.microsoft.com/office/powerpoint/2010/main" val="11206399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" t="11462" r="1863" b="1069"/>
          <a:stretch/>
        </p:blipFill>
        <p:spPr>
          <a:xfrm>
            <a:off x="0" y="963551"/>
            <a:ext cx="12192000" cy="5907202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9672" t="12598" r="10872" b="11436"/>
          <a:stretch/>
        </p:blipFill>
        <p:spPr>
          <a:xfrm>
            <a:off x="-1" y="974122"/>
            <a:ext cx="1757250" cy="152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58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5321" y="2402892"/>
            <a:ext cx="10515600" cy="1867165"/>
          </a:xfrm>
        </p:spPr>
        <p:txBody>
          <a:bodyPr>
            <a:noAutofit/>
          </a:bodyPr>
          <a:lstStyle/>
          <a:p>
            <a:pPr algn="just">
              <a:buFont typeface="Wingdings" charset="2"/>
              <a:buChar char="ü"/>
            </a:pPr>
            <a:r>
              <a:rPr lang="pt-BR" sz="3600" dirty="0"/>
              <a:t> Visualização da ideia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Visão sistêmica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Possibilidade de </a:t>
            </a:r>
            <a:r>
              <a:rPr lang="pt-BR" sz="3600" dirty="0" err="1"/>
              <a:t>cocriação</a:t>
            </a:r>
            <a:endParaRPr lang="pt-BR" sz="3600" dirty="0"/>
          </a:p>
          <a:p>
            <a:pPr algn="just">
              <a:buFont typeface="Wingdings" charset="2"/>
              <a:buChar char="ü"/>
            </a:pPr>
            <a:r>
              <a:rPr lang="pt-BR" sz="3600" dirty="0"/>
              <a:t> Simplicidade de elaboração</a:t>
            </a:r>
          </a:p>
          <a:p>
            <a:pPr algn="just">
              <a:buFont typeface="Wingdings" charset="2"/>
              <a:buChar char="ü"/>
            </a:pPr>
            <a:r>
              <a:rPr lang="pt-BR" sz="3600" dirty="0"/>
              <a:t> Aplicabilidade</a:t>
            </a:r>
          </a:p>
          <a:p>
            <a:pPr algn="just">
              <a:buFont typeface="Wingdings" charset="2"/>
              <a:buChar char="ü"/>
            </a:pPr>
            <a:endParaRPr lang="pt-BR" sz="3600" dirty="0"/>
          </a:p>
        </p:txBody>
      </p:sp>
      <p:pic>
        <p:nvPicPr>
          <p:cNvPr id="5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4" t="73354" r="6648"/>
          <a:stretch/>
        </p:blipFill>
        <p:spPr>
          <a:xfrm>
            <a:off x="0" y="1128960"/>
            <a:ext cx="7259149" cy="94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17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4375"/>
            <a:ext cx="12192000" cy="614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374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8" y="728663"/>
            <a:ext cx="12172562" cy="6129483"/>
          </a:xfrm>
        </p:spPr>
      </p:pic>
    </p:spTree>
    <p:extLst>
      <p:ext uri="{BB962C8B-B14F-4D97-AF65-F5344CB8AC3E}">
        <p14:creationId xmlns:p14="http://schemas.microsoft.com/office/powerpoint/2010/main" val="388652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ptura de Tela 2020-11-18 às 10.30.0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6" b="3845"/>
          <a:stretch/>
        </p:blipFill>
        <p:spPr>
          <a:xfrm>
            <a:off x="0" y="742950"/>
            <a:ext cx="1219200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7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3"/>
          <p:cNvPicPr>
            <a:picLocks noChangeAspect="1"/>
          </p:cNvPicPr>
          <p:nvPr/>
        </p:nvPicPr>
        <p:blipFill rotWithShape="1">
          <a:blip r:embed="rId2"/>
          <a:srcRect r="16493" b="87255"/>
          <a:stretch/>
        </p:blipFill>
        <p:spPr>
          <a:xfrm>
            <a:off x="0" y="972519"/>
            <a:ext cx="5731430" cy="630942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2176" y="1927493"/>
            <a:ext cx="8667858" cy="124094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pt-BR" sz="3600" dirty="0"/>
              <a:t> Aqui, você definirá o </a:t>
            </a:r>
            <a:r>
              <a:rPr lang="pt-BR" sz="3600"/>
              <a:t>valor </a:t>
            </a:r>
            <a:r>
              <a:rPr lang="pt-BR" sz="3600" smtClean="0"/>
              <a:t>do </a:t>
            </a:r>
            <a:r>
              <a:rPr lang="pt-BR" sz="3600" dirty="0"/>
              <a:t>produto/serviço para seus clientes.</a:t>
            </a:r>
          </a:p>
        </p:txBody>
      </p:sp>
      <p:pic>
        <p:nvPicPr>
          <p:cNvPr id="8" name="Imagem 3"/>
          <p:cNvPicPr>
            <a:picLocks noChangeAspect="1"/>
          </p:cNvPicPr>
          <p:nvPr/>
        </p:nvPicPr>
        <p:blipFill rotWithShape="1">
          <a:blip r:embed="rId2"/>
          <a:srcRect l="53270" r="16493" b="87255"/>
          <a:stretch/>
        </p:blipFill>
        <p:spPr>
          <a:xfrm>
            <a:off x="654259" y="4036802"/>
            <a:ext cx="2075273" cy="630942"/>
          </a:xfrm>
          <a:prstGeom prst="rect">
            <a:avLst/>
          </a:prstGeom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2850699" y="4042528"/>
            <a:ext cx="6462879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pt-BR" sz="2400" dirty="0"/>
              <a:t>Razão ou motivo pelo </a:t>
            </a:r>
            <a:r>
              <a:rPr lang="pt-BR" sz="2400" dirty="0" smtClean="0"/>
              <a:t>qual </a:t>
            </a:r>
            <a:r>
              <a:rPr lang="pt-BR" sz="2400" dirty="0"/>
              <a:t>seus produtos/serviços devem ser adquiridos.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929352" y="973372"/>
            <a:ext cx="2262648" cy="4350115"/>
            <a:chOff x="10081752" y="1140133"/>
            <a:chExt cx="2262648" cy="3091470"/>
          </a:xfrm>
        </p:grpSpPr>
        <p:pic>
          <p:nvPicPr>
            <p:cNvPr id="10" name="Picture 9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1069" r="39214" b="72683"/>
            <a:stretch/>
          </p:blipFill>
          <p:spPr>
            <a:xfrm>
              <a:off x="10081752" y="1140133"/>
              <a:ext cx="2262648" cy="1784580"/>
            </a:xfrm>
            <a:prstGeom prst="rect">
              <a:avLst/>
            </a:prstGeom>
          </p:spPr>
        </p:pic>
        <p:pic>
          <p:nvPicPr>
            <p:cNvPr id="11" name="Picture 10" descr="Captura de Tela 2020-11-18 às 10.45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78" t="48448" r="39214" b="32141"/>
            <a:stretch/>
          </p:blipFill>
          <p:spPr>
            <a:xfrm>
              <a:off x="10081752" y="2911884"/>
              <a:ext cx="2262648" cy="1319719"/>
            </a:xfrm>
            <a:prstGeom prst="rect">
              <a:avLst/>
            </a:prstGeom>
          </p:spPr>
        </p:pic>
      </p:grp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2861996" y="5050017"/>
            <a:ext cx="5674609" cy="1240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pt-BR" sz="2400" smtClean="0"/>
              <a:t>Deve-se </a:t>
            </a:r>
            <a:r>
              <a:rPr lang="pt-BR" sz="2400" dirty="0"/>
              <a:t>observar se está atendendo a uma necessidade, resolvendo um problema ou melhorando alguma situação existente.</a:t>
            </a:r>
          </a:p>
        </p:txBody>
      </p:sp>
    </p:spTree>
    <p:extLst>
      <p:ext uri="{BB962C8B-B14F-4D97-AF65-F5344CB8AC3E}">
        <p14:creationId xmlns:p14="http://schemas.microsoft.com/office/powerpoint/2010/main" val="380204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56902</TotalTime>
  <Words>1000</Words>
  <Application>Microsoft Macintosh PowerPoint</Application>
  <PresentationFormat>Widescreen</PresentationFormat>
  <Paragraphs>169</Paragraphs>
  <Slides>49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49</vt:i4>
      </vt:variant>
    </vt:vector>
  </HeadingPairs>
  <TitlesOfParts>
    <vt:vector size="56" baseType="lpstr">
      <vt:lpstr>Arial Black</vt:lpstr>
      <vt:lpstr>Calibri</vt:lpstr>
      <vt:lpstr>Futura Md BT</vt:lpstr>
      <vt:lpstr>GOOD BRUSH</vt:lpstr>
      <vt:lpstr>Wingdings</vt:lpstr>
      <vt:lpstr>Arial</vt:lpstr>
      <vt:lpstr>Office Theme</vt:lpstr>
      <vt:lpstr>MODELAGEM DE  NEGÓCIOS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Marcos Gomes</dc:creator>
  <cp:lastModifiedBy>Usuário do Microsoft Office</cp:lastModifiedBy>
  <cp:revision>212</cp:revision>
  <cp:lastPrinted>2021-11-22T19:08:15Z</cp:lastPrinted>
  <dcterms:created xsi:type="dcterms:W3CDTF">2019-07-07T11:10:17Z</dcterms:created>
  <dcterms:modified xsi:type="dcterms:W3CDTF">2023-11-07T14:10:33Z</dcterms:modified>
</cp:coreProperties>
</file>

<file path=docProps/thumbnail.jpeg>
</file>